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0" r:id="rId4"/>
    <p:sldId id="262" r:id="rId5"/>
    <p:sldId id="263" r:id="rId6"/>
    <p:sldId id="264" r:id="rId7"/>
    <p:sldId id="265" r:id="rId8"/>
    <p:sldId id="266" r:id="rId9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2631"/>
    <a:srgbClr val="333333"/>
    <a:srgbClr val="D2CAC7"/>
    <a:srgbClr val="DDD5D2"/>
    <a:srgbClr val="002A38"/>
    <a:srgbClr val="010207"/>
    <a:srgbClr val="0123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FC61E1B-1987-282F-4ED5-0FD7AA0C58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64AD02B6-7901-8416-7E25-7D0BF68812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F73423F-05C6-FD5D-0B1E-F7DEE62A7E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14CE3-D398-49E9-9261-E03D54D3F4EF}" type="datetimeFigureOut">
              <a:rPr lang="it-IT" smtClean="0"/>
              <a:t>08/02/2025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66BE28E-E44E-BEF5-8AA2-DAF7DE088E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C586F18-2C8A-185F-BBAB-E7FE18073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4FA068-8E31-43C9-9A65-3455858A8FF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263423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283D647-5DAE-2B0A-82E3-F1353CA169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1067023C-60AF-81AE-7E55-D248FF31EB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CF4B606-0E09-79DD-48EF-751B6785F7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14CE3-D398-49E9-9261-E03D54D3F4EF}" type="datetimeFigureOut">
              <a:rPr lang="it-IT" smtClean="0"/>
              <a:t>08/02/2025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6DEF7A3-024A-C5F8-6831-46F057CBCC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B751AED-0429-A7AB-02E7-9DF08DD6C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4FA068-8E31-43C9-9A65-3455858A8FF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856878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A74CB991-4429-3FD3-7595-4D8C8C8DFCF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7EB725CE-420E-73BD-CCEC-85AD510768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08BCD23-B4FF-B547-F39E-8BED843C8D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14CE3-D398-49E9-9261-E03D54D3F4EF}" type="datetimeFigureOut">
              <a:rPr lang="it-IT" smtClean="0"/>
              <a:t>08/02/2025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A3CF466-E13E-555D-1978-12283744FC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DA5B3C3-BB97-E9FB-337B-78D3B0E84B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4FA068-8E31-43C9-9A65-3455858A8FF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516709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4E0CE76-BE4A-671C-1A93-FFA153FF4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6C687FB-3D72-0E92-3D1A-D142C8457B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A281C88-BAA2-45D2-0DA4-4E2119B704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14CE3-D398-49E9-9261-E03D54D3F4EF}" type="datetimeFigureOut">
              <a:rPr lang="it-IT" smtClean="0"/>
              <a:t>08/02/2025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41F677E-B4F4-E597-B174-34C75D3DD0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B16209F-8AB2-DE6A-7587-D3E9C5D353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4FA068-8E31-43C9-9A65-3455858A8FF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535205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89676D0-03CD-312D-FE09-E3184F36EB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F62ADBE1-C50A-E9E6-E404-236FB22021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169C3F4-048D-8927-5A03-7443E783EC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14CE3-D398-49E9-9261-E03D54D3F4EF}" type="datetimeFigureOut">
              <a:rPr lang="it-IT" smtClean="0"/>
              <a:t>08/02/2025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407EDD5-C457-4670-2D94-CBF4A2E52D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5F58540-309B-4A06-4FA4-0D96C3EEF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4FA068-8E31-43C9-9A65-3455858A8FF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166039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B07906D-C9D9-16E0-5EEE-851AE3443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AF408E8-970F-5090-EFED-D75BBDB63D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24C21468-A0C9-86A0-221F-43A3345907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D458B6D6-1012-6ACD-E967-9FCFEF3F1E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14CE3-D398-49E9-9261-E03D54D3F4EF}" type="datetimeFigureOut">
              <a:rPr lang="it-IT" smtClean="0"/>
              <a:t>08/02/2025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4CDCDE39-6C0A-05D5-471E-6A6D11AD38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B586D16-7E74-EDA2-1397-AFB76A401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4FA068-8E31-43C9-9A65-3455858A8FF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960833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F68533F-57C8-468E-3850-A6881D2071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FC31ECD4-085D-6EBD-0888-D2F8B44EA5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1975F2B4-DABF-D338-9EBA-B2861EED2E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87FA9FE5-4ABA-2C8C-1490-CFDCEEA3AD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3F39224F-9682-1CD8-424B-0755D71EE37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B9AADB8B-AE3E-C71A-FF8B-4536C2F9AD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14CE3-D398-49E9-9261-E03D54D3F4EF}" type="datetimeFigureOut">
              <a:rPr lang="it-IT" smtClean="0"/>
              <a:t>08/02/2025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9390149F-150F-7893-249A-73C4FCF447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80193711-88F5-F6B5-333C-A3CAE15E5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4FA068-8E31-43C9-9A65-3455858A8FF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051033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BA32933-1655-BF11-AB47-558EF8F3A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C1D0DEFB-060E-FE82-34F5-15D73EDF61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14CE3-D398-49E9-9261-E03D54D3F4EF}" type="datetimeFigureOut">
              <a:rPr lang="it-IT" smtClean="0"/>
              <a:t>08/02/2025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BCEDBFD3-03F3-E297-F5A9-11AF0A79BA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151B0624-2595-1159-D561-AC858791A9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4FA068-8E31-43C9-9A65-3455858A8FF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533362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875DE4A3-8717-B2DE-5437-F8E21E1DDF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14CE3-D398-49E9-9261-E03D54D3F4EF}" type="datetimeFigureOut">
              <a:rPr lang="it-IT" smtClean="0"/>
              <a:t>08/02/2025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42336353-7C22-375F-E482-E9D669AFDB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EF7B4D3-6A85-4CF5-BEE2-A4DD9BBB9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4FA068-8E31-43C9-9A65-3455858A8FF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326105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F302032-8C96-328C-1BF2-EF13D77830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1B2583F-322F-25BD-C9F9-FACC83D11E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F78A52A7-6243-068B-0B63-0B73D1C822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1D123C83-0D7A-0D54-E2F1-6F9BF6F509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14CE3-D398-49E9-9261-E03D54D3F4EF}" type="datetimeFigureOut">
              <a:rPr lang="it-IT" smtClean="0"/>
              <a:t>08/02/2025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C7B4D003-F0FE-5B60-8F82-C07C95CD29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77A17A71-73D2-88D3-2F31-00974EECF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4FA068-8E31-43C9-9A65-3455858A8FF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114720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6DA8C57-0AC0-7603-7C31-5102190D1C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856EEF8D-C824-7E26-5D79-6B5BF6F440F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4BBE4CD9-1319-6A66-F06F-46C20D2431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7CB7D34A-1346-AF00-771D-2670EA19A1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14CE3-D398-49E9-9261-E03D54D3F4EF}" type="datetimeFigureOut">
              <a:rPr lang="it-IT" smtClean="0"/>
              <a:t>08/02/2025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6F61BD40-9658-1735-E77A-B45A1C905A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E3D34035-2D52-2DFF-3343-81E0FA6E1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4FA068-8E31-43C9-9A65-3455858A8FF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78136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2CA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08C3C566-C49E-82D2-80B7-3935BCECB3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3521838-B604-6917-85C3-1B6B006F71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83AFD72-8F17-E6FF-51D5-F50AD49EEC5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A14CE3-D398-49E9-9261-E03D54D3F4EF}" type="datetimeFigureOut">
              <a:rPr lang="it-IT" smtClean="0"/>
              <a:t>08/02/2025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2B17F8E-942E-542D-7EA9-2AC42FC588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FFA78E9-E4A6-CE98-4EB9-7EFAB647B3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4FA068-8E31-43C9-9A65-3455858A8FF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800158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mpariamoinsieme.com/il-corpo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impariamoinsieme.com/le-articolazioni/" TargetMode="External"/><Relationship Id="rId4" Type="http://schemas.openxmlformats.org/officeDocument/2006/relationships/hyperlink" Target="https://www.impariamoinsieme.com/lapparato-scheletrico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webp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hyperlink" Target="https://www.impariamoinsieme.com/il-sistema-nervoso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hyperlink" Target="https://www.impariamoinsieme.com/lapparato-scheletrico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magine 11">
            <a:extLst>
              <a:ext uri="{FF2B5EF4-FFF2-40B4-BE49-F238E27FC236}">
                <a16:creationId xmlns:a16="http://schemas.microsoft.com/office/drawing/2014/main" id="{252F2D81-39AC-B938-30C9-2ECB143625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8146" y="0"/>
            <a:ext cx="9144000" cy="6858000"/>
          </a:xfrm>
          <a:prstGeom prst="rect">
            <a:avLst/>
          </a:prstGeom>
          <a:effectLst>
            <a:softEdge rad="25400"/>
          </a:effectLst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39830F64-93B1-7522-E72C-785581F4019B}"/>
              </a:ext>
            </a:extLst>
          </p:cNvPr>
          <p:cNvSpPr txBox="1"/>
          <p:nvPr/>
        </p:nvSpPr>
        <p:spPr>
          <a:xfrm>
            <a:off x="277905" y="203323"/>
            <a:ext cx="24294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1" i="0" dirty="0">
                <a:solidFill>
                  <a:srgbClr val="333333"/>
                </a:solidFill>
                <a:effectLst/>
                <a:latin typeface="Urbanist"/>
              </a:rPr>
              <a:t> Apparato </a:t>
            </a:r>
            <a:r>
              <a:rPr lang="it-IT" b="1" dirty="0">
                <a:solidFill>
                  <a:srgbClr val="333333"/>
                </a:solidFill>
                <a:latin typeface="Urbanist"/>
              </a:rPr>
              <a:t>L</a:t>
            </a:r>
            <a:r>
              <a:rPr lang="it-IT" b="1" i="0" dirty="0">
                <a:solidFill>
                  <a:srgbClr val="333333"/>
                </a:solidFill>
                <a:effectLst/>
                <a:latin typeface="Urbanist"/>
              </a:rPr>
              <a:t>ocomotore</a:t>
            </a:r>
            <a:endParaRPr lang="it-IT" b="1" dirty="0">
              <a:solidFill>
                <a:srgbClr val="333333"/>
              </a:solidFill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02DC3508-FBEF-005F-8A7E-6DE3B29C80A7}"/>
              </a:ext>
            </a:extLst>
          </p:cNvPr>
          <p:cNvSpPr txBox="1"/>
          <p:nvPr/>
        </p:nvSpPr>
        <p:spPr>
          <a:xfrm>
            <a:off x="277905" y="1145309"/>
            <a:ext cx="4478822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0" i="0" dirty="0">
                <a:solidFill>
                  <a:srgbClr val="333333"/>
                </a:solidFill>
                <a:effectLst/>
                <a:latin typeface="Urbanist"/>
              </a:rPr>
              <a:t>Il</a:t>
            </a:r>
            <a:r>
              <a:rPr lang="it-IT" b="0" i="0" u="none" strike="noStrike" dirty="0">
                <a:solidFill>
                  <a:srgbClr val="333333"/>
                </a:solidFill>
                <a:effectLst/>
                <a:latin typeface="Urbanist"/>
                <a:hlinkClick r:id="rId3"/>
              </a:rPr>
              <a:t> corpo umano</a:t>
            </a:r>
            <a:r>
              <a:rPr lang="it-IT" b="0" i="0" dirty="0">
                <a:solidFill>
                  <a:srgbClr val="333333"/>
                </a:solidFill>
                <a:effectLst/>
                <a:latin typeface="Urbanist"/>
              </a:rPr>
              <a:t> non sarebbe capace di compiere alcun movimento se non ci fosse l’azione congiunta: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rgbClr val="333333"/>
                </a:solidFill>
                <a:effectLst/>
                <a:latin typeface="Urbanist"/>
              </a:rPr>
              <a:t>dei</a:t>
            </a:r>
            <a:r>
              <a:rPr lang="it-IT" b="0" i="0" dirty="0">
                <a:solidFill>
                  <a:schemeClr val="bg1"/>
                </a:solidFill>
                <a:effectLst/>
                <a:latin typeface="Urbanist"/>
              </a:rPr>
              <a:t> </a:t>
            </a:r>
            <a:r>
              <a:rPr lang="it-IT" b="0" i="0" u="sng" dirty="0">
                <a:solidFill>
                  <a:srgbClr val="FF0000"/>
                </a:solidFill>
                <a:effectLst/>
                <a:latin typeface="Urbanist"/>
              </a:rPr>
              <a:t>muscoli</a:t>
            </a:r>
            <a:r>
              <a:rPr lang="it-IT" dirty="0">
                <a:solidFill>
                  <a:schemeClr val="bg1"/>
                </a:solidFill>
                <a:latin typeface="Urbanist"/>
              </a:rPr>
              <a:t>;</a:t>
            </a:r>
            <a:endParaRPr lang="it-IT" b="0" i="0" dirty="0">
              <a:solidFill>
                <a:schemeClr val="bg1"/>
              </a:solidFill>
              <a:effectLst/>
              <a:latin typeface="Urbanis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rgbClr val="333333"/>
                </a:solidFill>
                <a:effectLst/>
                <a:latin typeface="Urbanist"/>
              </a:rPr>
              <a:t>dello </a:t>
            </a:r>
            <a:r>
              <a:rPr lang="it-IT" b="0" i="0" u="none" strike="noStrike" dirty="0">
                <a:solidFill>
                  <a:schemeClr val="accent6">
                    <a:lumMod val="75000"/>
                  </a:schemeClr>
                </a:solidFill>
                <a:effectLst/>
                <a:latin typeface="Urbanis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scheletro</a:t>
            </a:r>
            <a:r>
              <a:rPr lang="it-IT" b="0" i="0" u="none" strike="noStrike" dirty="0">
                <a:solidFill>
                  <a:schemeClr val="bg1"/>
                </a:solidFill>
                <a:effectLst/>
                <a:latin typeface="Urbanist"/>
              </a:rPr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rgbClr val="333333"/>
                </a:solidFill>
                <a:effectLst/>
                <a:latin typeface="Urbanist"/>
              </a:rPr>
              <a:t>delle </a:t>
            </a:r>
            <a:r>
              <a:rPr lang="it-IT" b="0" i="0" u="none" strike="noStrike" dirty="0">
                <a:solidFill>
                  <a:srgbClr val="333333"/>
                </a:solidFill>
                <a:effectLst/>
                <a:latin typeface="Urbanist"/>
                <a:hlinkClick r:id="rId5"/>
              </a:rPr>
              <a:t>articolazioni</a:t>
            </a:r>
            <a:r>
              <a:rPr lang="it-IT" u="none" strike="noStrike" dirty="0">
                <a:solidFill>
                  <a:schemeClr val="bg1"/>
                </a:solidFill>
                <a:latin typeface="Urbanist"/>
              </a:rPr>
              <a:t>;</a:t>
            </a:r>
            <a:endParaRPr lang="it-IT" b="0" i="0" dirty="0">
              <a:solidFill>
                <a:schemeClr val="bg1"/>
              </a:solidFill>
              <a:effectLst/>
              <a:latin typeface="Urbanist"/>
            </a:endParaRPr>
          </a:p>
          <a:p>
            <a:r>
              <a:rPr lang="it-IT" b="0" i="0" dirty="0">
                <a:solidFill>
                  <a:srgbClr val="333333"/>
                </a:solidFill>
                <a:effectLst/>
                <a:latin typeface="Urbanist"/>
              </a:rPr>
              <a:t> che insieme formano </a:t>
            </a:r>
            <a:r>
              <a:rPr lang="it-IT" b="1" i="0" dirty="0">
                <a:solidFill>
                  <a:srgbClr val="333333"/>
                </a:solidFill>
                <a:effectLst/>
                <a:latin typeface="Urbanist"/>
              </a:rPr>
              <a:t>l’apparato locomotore</a:t>
            </a:r>
            <a:r>
              <a:rPr lang="it-IT" b="0" i="0" dirty="0">
                <a:solidFill>
                  <a:srgbClr val="333333"/>
                </a:solidFill>
                <a:effectLst/>
                <a:latin typeface="Urbanist"/>
              </a:rPr>
              <a:t>.</a:t>
            </a:r>
            <a:endParaRPr lang="it-IT" dirty="0">
              <a:solidFill>
                <a:srgbClr val="3333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92137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7E8BF64-8130-EC58-CA65-16B54169C4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3419" y="256309"/>
            <a:ext cx="6345381" cy="6345381"/>
          </a:xfrm>
          <a:prstGeom prst="rect">
            <a:avLst/>
          </a:prstGeom>
          <a:noFill/>
          <a:ln w="34925">
            <a:solidFill>
              <a:srgbClr val="333333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3A90AE74-7104-F7FE-B24D-A6D9F137F0D1}"/>
              </a:ext>
            </a:extLst>
          </p:cNvPr>
          <p:cNvSpPr txBox="1"/>
          <p:nvPr/>
        </p:nvSpPr>
        <p:spPr>
          <a:xfrm>
            <a:off x="203200" y="353291"/>
            <a:ext cx="11453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it-IT" sz="2000" b="1" i="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rbanist"/>
              </a:rPr>
              <a:t>I muscoli</a:t>
            </a:r>
            <a:endParaRPr lang="it-IT" sz="2000" b="1" i="0" dirty="0">
              <a:solidFill>
                <a:srgbClr val="55555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Urbanist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06081742-21AB-3CF0-B73C-E1D1443772E0}"/>
              </a:ext>
            </a:extLst>
          </p:cNvPr>
          <p:cNvSpPr txBox="1"/>
          <p:nvPr/>
        </p:nvSpPr>
        <p:spPr>
          <a:xfrm>
            <a:off x="92364" y="1057763"/>
            <a:ext cx="521854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0" i="0" dirty="0">
                <a:solidFill>
                  <a:srgbClr val="333333"/>
                </a:solidFill>
                <a:effectLst/>
                <a:latin typeface="Urbanist"/>
              </a:rPr>
              <a:t>L’insieme dei</a:t>
            </a:r>
            <a:r>
              <a:rPr lang="it-IT" b="1" i="0" dirty="0">
                <a:solidFill>
                  <a:srgbClr val="FF0000"/>
                </a:solidFill>
                <a:effectLst/>
                <a:latin typeface="Urbanist"/>
              </a:rPr>
              <a:t> muscoli</a:t>
            </a:r>
            <a:r>
              <a:rPr lang="it-IT" b="0" i="0" dirty="0">
                <a:solidFill>
                  <a:srgbClr val="333333"/>
                </a:solidFill>
                <a:effectLst/>
                <a:latin typeface="Urbanist"/>
              </a:rPr>
              <a:t> del corpo umano prende il nome di apparato muscolare. I muscoli rendono possibili i movimenti e permettono anche di compiere gesti che esprimono emozioni e sensazioni, come per esempio piangere, ridere o sbadigliare.</a:t>
            </a:r>
            <a:endParaRPr lang="it-IT" dirty="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90D9300A-0342-18F9-CC69-D9D759511519}"/>
              </a:ext>
            </a:extLst>
          </p:cNvPr>
          <p:cNvSpPr txBox="1"/>
          <p:nvPr/>
        </p:nvSpPr>
        <p:spPr>
          <a:xfrm>
            <a:off x="0" y="3200508"/>
            <a:ext cx="555105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0" i="0" dirty="0">
                <a:solidFill>
                  <a:srgbClr val="333333"/>
                </a:solidFill>
                <a:effectLst/>
                <a:latin typeface="Urbanist"/>
              </a:rPr>
              <a:t>Nel corpo umano ci sono </a:t>
            </a:r>
            <a:r>
              <a:rPr lang="it-IT" b="0" i="0" u="sng" dirty="0">
                <a:solidFill>
                  <a:srgbClr val="333333"/>
                </a:solidFill>
                <a:effectLst/>
                <a:latin typeface="Urbanist"/>
              </a:rPr>
              <a:t>più di 650 muscoli</a:t>
            </a:r>
            <a:r>
              <a:rPr lang="it-IT" b="0" i="0" dirty="0">
                <a:solidFill>
                  <a:srgbClr val="333333"/>
                </a:solidFill>
                <a:effectLst/>
                <a:latin typeface="Urbanist"/>
              </a:rPr>
              <a:t>, che corrispondono circa alla metà del suo peso complessivo.</a:t>
            </a:r>
            <a:endParaRPr lang="it-IT" dirty="0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335591FF-399C-F7EE-225B-5DDEB3FEA331}"/>
              </a:ext>
            </a:extLst>
          </p:cNvPr>
          <p:cNvSpPr txBox="1"/>
          <p:nvPr/>
        </p:nvSpPr>
        <p:spPr>
          <a:xfrm>
            <a:off x="0" y="4221016"/>
            <a:ext cx="531090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it-IT" b="0" i="0" dirty="0">
                <a:solidFill>
                  <a:srgbClr val="333333"/>
                </a:solidFill>
                <a:effectLst/>
                <a:latin typeface="Urbanist"/>
              </a:rPr>
              <a:t>I muscoli a seconda del compito che svolgono hanno una particolare </a:t>
            </a:r>
            <a:r>
              <a:rPr lang="it-IT" b="1" i="0" dirty="0">
                <a:solidFill>
                  <a:srgbClr val="333333"/>
                </a:solidFill>
                <a:effectLst/>
                <a:latin typeface="Urbanist"/>
              </a:rPr>
              <a:t>forma</a:t>
            </a:r>
            <a:r>
              <a:rPr lang="it-IT" b="0" i="0" dirty="0">
                <a:solidFill>
                  <a:srgbClr val="333333"/>
                </a:solidFill>
                <a:effectLst/>
                <a:latin typeface="Urbanist"/>
              </a:rPr>
              <a:t>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it-IT" b="1" i="0" u="sng" dirty="0">
                <a:solidFill>
                  <a:srgbClr val="333333"/>
                </a:solidFill>
                <a:effectLst/>
                <a:latin typeface="Urbanist"/>
              </a:rPr>
              <a:t>fusiformi</a:t>
            </a:r>
            <a:r>
              <a:rPr lang="it-IT" b="0" i="0" dirty="0">
                <a:solidFill>
                  <a:srgbClr val="333333"/>
                </a:solidFill>
                <a:effectLst/>
                <a:latin typeface="Urbanist"/>
              </a:rPr>
              <a:t> come quelli delle gambe e delle braccia;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it-IT" b="1" i="0" u="sng" dirty="0">
                <a:solidFill>
                  <a:srgbClr val="333333"/>
                </a:solidFill>
                <a:effectLst/>
                <a:latin typeface="Urbanist"/>
              </a:rPr>
              <a:t>muscoli piatti</a:t>
            </a:r>
            <a:r>
              <a:rPr lang="it-IT" b="1" i="0" dirty="0">
                <a:solidFill>
                  <a:srgbClr val="333333"/>
                </a:solidFill>
                <a:effectLst/>
                <a:latin typeface="Urbanist"/>
              </a:rPr>
              <a:t> </a:t>
            </a:r>
            <a:r>
              <a:rPr lang="it-IT" b="0" i="0" dirty="0">
                <a:solidFill>
                  <a:srgbClr val="333333"/>
                </a:solidFill>
                <a:effectLst/>
                <a:latin typeface="Urbanist"/>
              </a:rPr>
              <a:t>come quelli della fronte e dell’addome</a:t>
            </a:r>
            <a:r>
              <a:rPr lang="it-IT" dirty="0">
                <a:solidFill>
                  <a:srgbClr val="333333"/>
                </a:solidFill>
                <a:latin typeface="Urbanist"/>
              </a:rPr>
              <a:t>;</a:t>
            </a:r>
            <a:endParaRPr lang="it-IT" b="0" i="0" dirty="0">
              <a:solidFill>
                <a:srgbClr val="333333"/>
              </a:solidFill>
              <a:effectLst/>
              <a:latin typeface="Urbanist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it-IT" b="1" i="0" u="sng" dirty="0">
                <a:solidFill>
                  <a:srgbClr val="333333"/>
                </a:solidFill>
                <a:effectLst/>
                <a:latin typeface="Urbanist"/>
              </a:rPr>
              <a:t>orbicolari</a:t>
            </a:r>
            <a:r>
              <a:rPr lang="it-IT" b="0" i="0" dirty="0">
                <a:solidFill>
                  <a:srgbClr val="333333"/>
                </a:solidFill>
                <a:effectLst/>
                <a:latin typeface="Urbanist"/>
              </a:rPr>
              <a:t> che sono quelli degli occhi e delle labbra.</a:t>
            </a:r>
          </a:p>
        </p:txBody>
      </p:sp>
    </p:spTree>
    <p:extLst>
      <p:ext uri="{BB962C8B-B14F-4D97-AF65-F5344CB8AC3E}">
        <p14:creationId xmlns:p14="http://schemas.microsoft.com/office/powerpoint/2010/main" val="13648356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>
            <a:extLst>
              <a:ext uri="{FF2B5EF4-FFF2-40B4-BE49-F238E27FC236}">
                <a16:creationId xmlns:a16="http://schemas.microsoft.com/office/drawing/2014/main" id="{08AFC4A1-8B1F-EE3A-D4C4-AD81991D3016}"/>
              </a:ext>
            </a:extLst>
          </p:cNvPr>
          <p:cNvSpPr txBox="1"/>
          <p:nvPr/>
        </p:nvSpPr>
        <p:spPr>
          <a:xfrm>
            <a:off x="277904" y="4501761"/>
            <a:ext cx="12102353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it-IT" sz="1800" b="1" kern="1200" dirty="0">
                <a:solidFill>
                  <a:srgbClr val="0000FF"/>
                </a:solidFill>
                <a:effectLst/>
                <a:latin typeface="Urbanist"/>
                <a:ea typeface="Times New Roman" panose="02020603050405020304" pitchFamily="18" charset="0"/>
                <a:cs typeface="Times New Roman" panose="02020603050405020304" pitchFamily="18" charset="0"/>
              </a:rPr>
              <a:t>Muscoli involontari</a:t>
            </a:r>
            <a:r>
              <a:rPr lang="it-IT" sz="1800" kern="1200" dirty="0">
                <a:solidFill>
                  <a:srgbClr val="333333"/>
                </a:solidFill>
                <a:effectLst/>
                <a:latin typeface="Urbanist"/>
                <a:ea typeface="Times New Roman" panose="02020603050405020304" pitchFamily="18" charset="0"/>
                <a:cs typeface="Times New Roman" panose="02020603050405020304" pitchFamily="18" charset="0"/>
              </a:rPr>
              <a:t>: agiscono autonomamente, </a:t>
            </a:r>
            <a:endParaRPr lang="it-IT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/>
            <a:r>
              <a:rPr lang="it-IT" sz="1800" kern="1200" dirty="0">
                <a:solidFill>
                  <a:srgbClr val="333333"/>
                </a:solidFill>
                <a:effectLst/>
                <a:latin typeface="Urbanist"/>
                <a:ea typeface="Times New Roman" panose="02020603050405020304" pitchFamily="18" charset="0"/>
                <a:cs typeface="Times New Roman" panose="02020603050405020304" pitchFamily="18" charset="0"/>
              </a:rPr>
              <a:t>infatti lavorano anche mentre dormiamo.</a:t>
            </a:r>
            <a:endParaRPr lang="it-IT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57200"/>
            <a:r>
              <a:rPr lang="it-IT" sz="1800" kern="1200" dirty="0">
                <a:solidFill>
                  <a:srgbClr val="333333"/>
                </a:solidFill>
                <a:effectLst/>
                <a:latin typeface="Urbanist"/>
                <a:ea typeface="Times New Roman" panose="02020603050405020304" pitchFamily="18" charset="0"/>
                <a:cs typeface="Times New Roman" panose="02020603050405020304" pitchFamily="18" charset="0"/>
              </a:rPr>
              <a:t>Sono muscoli </a:t>
            </a:r>
            <a:r>
              <a:rPr lang="it-IT" sz="1800" u="sng" kern="1200" dirty="0">
                <a:solidFill>
                  <a:srgbClr val="333333"/>
                </a:solidFill>
                <a:effectLst/>
                <a:latin typeface="Urbanist"/>
                <a:ea typeface="Times New Roman" panose="02020603050405020304" pitchFamily="18" charset="0"/>
                <a:cs typeface="Times New Roman" panose="02020603050405020304" pitchFamily="18" charset="0"/>
              </a:rPr>
              <a:t>involontari</a:t>
            </a:r>
            <a:r>
              <a:rPr lang="it-IT" sz="1800" kern="1200" dirty="0">
                <a:solidFill>
                  <a:srgbClr val="333333"/>
                </a:solidFill>
                <a:effectLst/>
                <a:latin typeface="Urbanist"/>
                <a:ea typeface="Times New Roman" panose="02020603050405020304" pitchFamily="18" charset="0"/>
                <a:cs typeface="Times New Roman" panose="02020603050405020304" pitchFamily="18" charset="0"/>
              </a:rPr>
              <a:t>, per esempio il diaframma che regola i movimenti della respirazione, e il cuore, che fa circolare il sangue.</a:t>
            </a:r>
            <a:endParaRPr lang="it-IT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57200"/>
            <a:r>
              <a:rPr lang="it-IT" sz="1800" kern="1200" dirty="0">
                <a:solidFill>
                  <a:srgbClr val="333333"/>
                </a:solidFill>
                <a:effectLst/>
                <a:latin typeface="Urbanist"/>
                <a:ea typeface="Times New Roman" panose="02020603050405020304" pitchFamily="18" charset="0"/>
                <a:cs typeface="Times New Roman" panose="02020603050405020304" pitchFamily="18" charset="0"/>
              </a:rPr>
              <a:t>I muscoli involontari sono formati da </a:t>
            </a:r>
            <a:r>
              <a:rPr lang="it-IT" sz="1800" u="sng" kern="1200" dirty="0">
                <a:solidFill>
                  <a:srgbClr val="333333"/>
                </a:solidFill>
                <a:effectLst/>
                <a:latin typeface="Urbanist"/>
                <a:ea typeface="Times New Roman" panose="02020603050405020304" pitchFamily="18" charset="0"/>
                <a:cs typeface="Times New Roman" panose="02020603050405020304" pitchFamily="18" charset="0"/>
              </a:rPr>
              <a:t>fibre </a:t>
            </a:r>
            <a:r>
              <a:rPr lang="it-IT" sz="1800" b="1" u="sng" kern="1200" dirty="0">
                <a:solidFill>
                  <a:srgbClr val="333333"/>
                </a:solidFill>
                <a:effectLst/>
                <a:latin typeface="Urbanist"/>
                <a:ea typeface="Times New Roman" panose="02020603050405020304" pitchFamily="18" charset="0"/>
                <a:cs typeface="Times New Roman" panose="02020603050405020304" pitchFamily="18" charset="0"/>
              </a:rPr>
              <a:t>muscolari lisce</a:t>
            </a:r>
            <a:r>
              <a:rPr lang="it-IT" sz="1800" kern="1200" dirty="0">
                <a:solidFill>
                  <a:srgbClr val="333333"/>
                </a:solidFill>
                <a:effectLst/>
                <a:latin typeface="Urbanist"/>
                <a:ea typeface="Times New Roman" panose="02020603050405020304" pitchFamily="18" charset="0"/>
                <a:cs typeface="Times New Roman" panose="02020603050405020304" pitchFamily="18" charset="0"/>
              </a:rPr>
              <a:t>, che permettono movimenti lenti e costanti.</a:t>
            </a:r>
            <a:endParaRPr lang="it-IT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57200"/>
            <a:r>
              <a:rPr lang="it-IT" sz="1800" kern="1200" dirty="0">
                <a:solidFill>
                  <a:srgbClr val="333333"/>
                </a:solidFill>
                <a:effectLst/>
                <a:latin typeface="Urbanist"/>
                <a:ea typeface="Times New Roman" panose="02020603050405020304" pitchFamily="18" charset="0"/>
                <a:cs typeface="Times New Roman" panose="02020603050405020304" pitchFamily="18" charset="0"/>
              </a:rPr>
              <a:t>Particolare è il cuore che pur essendo un muscolo involontario è formato da fibre muscolari striate rosse, più robuste e potenti di quelle lisce.</a:t>
            </a:r>
            <a:endParaRPr lang="it-IT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88E82620-8800-7F2B-DBB1-5A6E3190360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4321" y="383425"/>
            <a:ext cx="5392526" cy="3595017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FBC74766-589D-E654-FCC2-640D570AEF6B}"/>
              </a:ext>
            </a:extLst>
          </p:cNvPr>
          <p:cNvSpPr txBox="1"/>
          <p:nvPr/>
        </p:nvSpPr>
        <p:spPr>
          <a:xfrm>
            <a:off x="277904" y="793881"/>
            <a:ext cx="6113928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it-IT" sz="1800" b="1" kern="1200" dirty="0">
                <a:solidFill>
                  <a:srgbClr val="FF00FF"/>
                </a:solidFill>
                <a:effectLst/>
                <a:latin typeface="Urbanist"/>
                <a:ea typeface="Times New Roman" panose="02020603050405020304" pitchFamily="18" charset="0"/>
                <a:cs typeface="Times New Roman" panose="02020603050405020304" pitchFamily="18" charset="0"/>
              </a:rPr>
              <a:t>Muscoli volontari</a:t>
            </a:r>
            <a:r>
              <a:rPr lang="it-IT" sz="1800" kern="1200" dirty="0">
                <a:solidFill>
                  <a:srgbClr val="333333"/>
                </a:solidFill>
                <a:effectLst/>
                <a:latin typeface="Urbanist"/>
                <a:ea typeface="Times New Roman" panose="02020603050405020304" pitchFamily="18" charset="0"/>
                <a:cs typeface="Times New Roman" panose="02020603050405020304" pitchFamily="18" charset="0"/>
              </a:rPr>
              <a:t>, o </a:t>
            </a:r>
            <a:r>
              <a:rPr lang="it-IT" sz="1800" u="sng" kern="1200" dirty="0">
                <a:solidFill>
                  <a:srgbClr val="333333"/>
                </a:solidFill>
                <a:effectLst/>
                <a:latin typeface="Urbanist"/>
                <a:ea typeface="Times New Roman" panose="02020603050405020304" pitchFamily="18" charset="0"/>
                <a:cs typeface="Times New Roman" panose="02020603050405020304" pitchFamily="18" charset="0"/>
              </a:rPr>
              <a:t>scheletrici</a:t>
            </a:r>
            <a:r>
              <a:rPr lang="it-IT" sz="1800" kern="1200" dirty="0">
                <a:solidFill>
                  <a:srgbClr val="333333"/>
                </a:solidFill>
                <a:effectLst/>
                <a:latin typeface="Urbanist"/>
                <a:ea typeface="Times New Roman" panose="02020603050405020304" pitchFamily="18" charset="0"/>
                <a:cs typeface="Times New Roman" panose="02020603050405020304" pitchFamily="18" charset="0"/>
              </a:rPr>
              <a:t>: sono quelli che possiamo controllare tramite il cervello, come piegare un braccio, muovere la mano, camminare…</a:t>
            </a:r>
            <a:endParaRPr lang="it-IT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/>
            <a:r>
              <a:rPr lang="it-IT" sz="1800" kern="1200" dirty="0">
                <a:solidFill>
                  <a:srgbClr val="333333"/>
                </a:solidFill>
                <a:effectLst/>
                <a:latin typeface="Urbanist"/>
                <a:ea typeface="Times New Roman" panose="02020603050405020304" pitchFamily="18" charset="0"/>
                <a:cs typeface="Times New Roman" panose="02020603050405020304" pitchFamily="18" charset="0"/>
              </a:rPr>
              <a:t> Sono legati allo scheletro attraverso </a:t>
            </a:r>
            <a:r>
              <a:rPr lang="it-IT" sz="1800" b="1" u="sng" kern="1200" dirty="0">
                <a:solidFill>
                  <a:schemeClr val="accent4">
                    <a:lumMod val="75000"/>
                  </a:schemeClr>
                </a:solidFill>
                <a:latin typeface="Urbanist"/>
                <a:ea typeface="Times New Roman" panose="02020603050405020304" pitchFamily="18" charset="0"/>
                <a:cs typeface="Times New Roman" panose="02020603050405020304" pitchFamily="18" charset="0"/>
              </a:rPr>
              <a:t>i tendini</a:t>
            </a:r>
            <a:r>
              <a:rPr lang="it-IT" sz="1800" kern="1200" dirty="0">
                <a:solidFill>
                  <a:srgbClr val="333333"/>
                </a:solidFill>
                <a:effectLst/>
                <a:latin typeface="Urbanist"/>
                <a:ea typeface="Times New Roman" panose="02020603050405020304" pitchFamily="18" charset="0"/>
                <a:cs typeface="Times New Roman" panose="02020603050405020304" pitchFamily="18" charset="0"/>
              </a:rPr>
              <a:t>, fibre elastiche di colore biancastro, e permettono così alle ossa di compiere qualsiasi movimento. </a:t>
            </a:r>
            <a:endParaRPr lang="it-IT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57200"/>
            <a:r>
              <a:rPr lang="it-IT" sz="1800" kern="1200" dirty="0">
                <a:solidFill>
                  <a:srgbClr val="333333"/>
                </a:solidFill>
                <a:effectLst/>
                <a:latin typeface="Urbanist"/>
                <a:ea typeface="Times New Roman" panose="02020603050405020304" pitchFamily="18" charset="0"/>
                <a:cs typeface="Times New Roman" panose="02020603050405020304" pitchFamily="18" charset="0"/>
              </a:rPr>
              <a:t>Essi possono accorciarsi e distendersi rapidamente.</a:t>
            </a:r>
          </a:p>
          <a:p>
            <a:pPr marL="457200"/>
            <a:r>
              <a:rPr lang="it-IT" sz="1800" kern="1200" dirty="0">
                <a:solidFill>
                  <a:srgbClr val="333333"/>
                </a:solidFill>
                <a:effectLst/>
                <a:latin typeface="Urbanist"/>
                <a:ea typeface="Times New Roman" panose="02020603050405020304" pitchFamily="18" charset="0"/>
                <a:cs typeface="Times New Roman" panose="02020603050405020304" pitchFamily="18" charset="0"/>
              </a:rPr>
              <a:t>Il tessuto di questi muscoli è di colore rosso ed è composto da </a:t>
            </a:r>
            <a:r>
              <a:rPr lang="it-IT" sz="1800" b="1" u="sng" kern="1200" dirty="0">
                <a:solidFill>
                  <a:srgbClr val="333333"/>
                </a:solidFill>
                <a:effectLst/>
                <a:latin typeface="Urbanist"/>
                <a:ea typeface="Times New Roman" panose="02020603050405020304" pitchFamily="18" charset="0"/>
                <a:cs typeface="Times New Roman" panose="02020603050405020304" pitchFamily="18" charset="0"/>
              </a:rPr>
              <a:t>fibre striate</a:t>
            </a:r>
            <a:r>
              <a:rPr lang="it-IT" sz="1800" kern="1200" dirty="0">
                <a:solidFill>
                  <a:srgbClr val="333333"/>
                </a:solidFill>
                <a:effectLst/>
                <a:latin typeface="Urbanist"/>
                <a:ea typeface="Times New Roman" panose="02020603050405020304" pitchFamily="18" charset="0"/>
                <a:cs typeface="Times New Roman" panose="02020603050405020304" pitchFamily="18" charset="0"/>
              </a:rPr>
              <a:t>, simile a strisce lunghe e parallele di colore ora più chiaro ora più scuro.</a:t>
            </a:r>
            <a:endParaRPr lang="it-IT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57200"/>
            <a:r>
              <a:rPr lang="it-IT" sz="1800" kern="1200" dirty="0">
                <a:solidFill>
                  <a:srgbClr val="333333"/>
                </a:solidFill>
                <a:effectLst/>
                <a:latin typeface="Urbanist"/>
                <a:ea typeface="Times New Roman" panose="02020603050405020304" pitchFamily="18" charset="0"/>
                <a:cs typeface="Times New Roman" panose="02020603050405020304" pitchFamily="18" charset="0"/>
              </a:rPr>
              <a:t>Questo è il motivo per cui vengono anche chiamati </a:t>
            </a:r>
            <a:r>
              <a:rPr lang="it-IT" sz="1800" b="1" u="sng" kern="1200" dirty="0">
                <a:solidFill>
                  <a:srgbClr val="333333"/>
                </a:solidFill>
                <a:effectLst/>
                <a:latin typeface="Urbanist"/>
                <a:ea typeface="Times New Roman" panose="02020603050405020304" pitchFamily="18" charset="0"/>
                <a:cs typeface="Times New Roman" panose="02020603050405020304" pitchFamily="18" charset="0"/>
              </a:rPr>
              <a:t>muscoli striati</a:t>
            </a:r>
            <a:r>
              <a:rPr lang="it-IT" sz="1800" kern="1200" dirty="0">
                <a:solidFill>
                  <a:srgbClr val="333333"/>
                </a:solidFill>
                <a:effectLst/>
                <a:latin typeface="Urbanist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it-IT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6AB48BE1-A7EF-1415-228C-3A0B2BD5D69C}"/>
              </a:ext>
            </a:extLst>
          </p:cNvPr>
          <p:cNvSpPr txBox="1"/>
          <p:nvPr/>
        </p:nvSpPr>
        <p:spPr>
          <a:xfrm>
            <a:off x="215152" y="302450"/>
            <a:ext cx="6113928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it-IT" sz="1800" kern="1200" dirty="0">
                <a:solidFill>
                  <a:srgbClr val="333333"/>
                </a:solidFill>
                <a:effectLst/>
                <a:latin typeface="Urbanist"/>
                <a:ea typeface="Calibri" panose="020F0502020204030204" pitchFamily="34" charset="0"/>
                <a:cs typeface="Times New Roman" panose="02020603050405020304" pitchFamily="18" charset="0"/>
              </a:rPr>
              <a:t> I </a:t>
            </a:r>
            <a:r>
              <a:rPr lang="it-IT" sz="1800" kern="1200" dirty="0">
                <a:solidFill>
                  <a:srgbClr val="FF0000"/>
                </a:solidFill>
                <a:effectLst/>
                <a:latin typeface="Urbanist"/>
                <a:ea typeface="Calibri" panose="020F0502020204030204" pitchFamily="34" charset="0"/>
                <a:cs typeface="Times New Roman" panose="02020603050405020304" pitchFamily="18" charset="0"/>
              </a:rPr>
              <a:t>muscoli</a:t>
            </a:r>
            <a:r>
              <a:rPr lang="it-IT" sz="1800" kern="1200" dirty="0">
                <a:solidFill>
                  <a:srgbClr val="333333"/>
                </a:solidFill>
                <a:effectLst/>
                <a:latin typeface="Urbanist"/>
                <a:ea typeface="Calibri" panose="020F0502020204030204" pitchFamily="34" charset="0"/>
                <a:cs typeface="Times New Roman" panose="02020603050405020304" pitchFamily="18" charset="0"/>
              </a:rPr>
              <a:t> sono suddivisi in due grandi gruppi:</a:t>
            </a:r>
            <a:endParaRPr lang="it-IT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56414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2FB8DCF-DCC1-CDE1-ABE2-2804384794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632576" cy="576169"/>
          </a:xfrm>
        </p:spPr>
        <p:txBody>
          <a:bodyPr>
            <a:noAutofit/>
          </a:bodyPr>
          <a:lstStyle/>
          <a:p>
            <a:r>
              <a:rPr lang="it-IT" sz="28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rbanist"/>
              </a:rPr>
              <a:t>APPROFONDIMENTO:</a:t>
            </a:r>
            <a:br>
              <a:rPr lang="it-IT" sz="2800" dirty="0"/>
            </a:br>
            <a:r>
              <a:rPr lang="it-IT" sz="28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rbanist"/>
              </a:rPr>
              <a:t>muscoli antagonisti e energia muscolare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CF87E330-1560-29F6-44C6-56F393262031}"/>
              </a:ext>
            </a:extLst>
          </p:cNvPr>
          <p:cNvSpPr txBox="1"/>
          <p:nvPr/>
        </p:nvSpPr>
        <p:spPr>
          <a:xfrm>
            <a:off x="0" y="1118313"/>
            <a:ext cx="790687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it-IT" b="0" i="0" dirty="0">
                <a:solidFill>
                  <a:srgbClr val="333333"/>
                </a:solidFill>
                <a:effectLst/>
                <a:latin typeface="Urbanist"/>
              </a:rPr>
              <a:t>Molti muscoli volontari, come quelli delle braccia e delle gambe, lavorano in coppia: quando un muscolo si contrae l’altro si distende, e viceversa.</a:t>
            </a:r>
          </a:p>
          <a:p>
            <a:pPr algn="l"/>
            <a:r>
              <a:rPr lang="it-IT" b="0" i="0" dirty="0">
                <a:solidFill>
                  <a:srgbClr val="333333"/>
                </a:solidFill>
                <a:effectLst/>
                <a:latin typeface="Urbanist"/>
              </a:rPr>
              <a:t>Questi tipi di muscoli, che permettono movimenti opposti, sono detti </a:t>
            </a:r>
            <a:r>
              <a:rPr lang="it-IT" b="1" i="0" dirty="0">
                <a:solidFill>
                  <a:srgbClr val="008000"/>
                </a:solidFill>
                <a:effectLst/>
                <a:latin typeface="Urbanist"/>
              </a:rPr>
              <a:t>antagonisti.</a:t>
            </a:r>
          </a:p>
          <a:p>
            <a:pPr algn="l"/>
            <a:endParaRPr lang="it-IT" b="0" i="0" dirty="0">
              <a:solidFill>
                <a:srgbClr val="333333"/>
              </a:solidFill>
              <a:effectLst/>
              <a:latin typeface="Urbanist"/>
            </a:endParaRP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9C8EAA40-8B40-B6EA-9BD4-5EA8E5370D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382" y="2560689"/>
            <a:ext cx="5307106" cy="4180820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03373D08-BAFF-5B70-7FC8-2062D70F6C04}"/>
              </a:ext>
            </a:extLst>
          </p:cNvPr>
          <p:cNvSpPr txBox="1"/>
          <p:nvPr/>
        </p:nvSpPr>
        <p:spPr>
          <a:xfrm>
            <a:off x="5389469" y="4227560"/>
            <a:ext cx="6225988" cy="1754326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it-IT" b="0" i="0" dirty="0">
                <a:solidFill>
                  <a:srgbClr val="333333"/>
                </a:solidFill>
                <a:effectLst/>
                <a:latin typeface="Urbanist"/>
              </a:rPr>
              <a:t>Ad esempio se </a:t>
            </a:r>
            <a:r>
              <a:rPr lang="it-IT" b="1" i="0" dirty="0">
                <a:solidFill>
                  <a:srgbClr val="333333"/>
                </a:solidFill>
                <a:effectLst/>
                <a:latin typeface="Urbanist"/>
              </a:rPr>
              <a:t>solleviamo il braccio</a:t>
            </a:r>
            <a:r>
              <a:rPr lang="it-IT" b="0" i="0" dirty="0">
                <a:solidFill>
                  <a:srgbClr val="333333"/>
                </a:solidFill>
                <a:effectLst/>
                <a:latin typeface="Urbanist"/>
              </a:rPr>
              <a:t> verso la spalla il </a:t>
            </a:r>
            <a:r>
              <a:rPr lang="it-IT" b="1" i="0" dirty="0">
                <a:solidFill>
                  <a:srgbClr val="333333"/>
                </a:solidFill>
                <a:effectLst/>
                <a:latin typeface="Urbanist"/>
              </a:rPr>
              <a:t>bicipite si contrae</a:t>
            </a:r>
            <a:r>
              <a:rPr lang="it-IT" b="0" i="0" dirty="0">
                <a:solidFill>
                  <a:srgbClr val="333333"/>
                </a:solidFill>
                <a:effectLst/>
                <a:latin typeface="Urbanist"/>
              </a:rPr>
              <a:t>, si accorcia e fa muovere l’osso collegato, tirandolo verso di sé. Contemporaneamente il </a:t>
            </a:r>
            <a:r>
              <a:rPr lang="it-IT" b="1" i="0" dirty="0">
                <a:solidFill>
                  <a:srgbClr val="333333"/>
                </a:solidFill>
                <a:effectLst/>
                <a:latin typeface="Urbanist"/>
              </a:rPr>
              <a:t>tricipite si rilassa.</a:t>
            </a:r>
            <a:endParaRPr lang="it-IT" b="0" i="0" dirty="0">
              <a:solidFill>
                <a:srgbClr val="333333"/>
              </a:solidFill>
              <a:effectLst/>
              <a:latin typeface="Urbanist"/>
            </a:endParaRPr>
          </a:p>
          <a:p>
            <a:pPr algn="l"/>
            <a:r>
              <a:rPr lang="it-IT" b="0" i="0" dirty="0">
                <a:solidFill>
                  <a:srgbClr val="333333"/>
                </a:solidFill>
                <a:effectLst/>
                <a:latin typeface="Urbanist"/>
              </a:rPr>
              <a:t>Se </a:t>
            </a:r>
            <a:r>
              <a:rPr lang="it-IT" b="1" i="0" dirty="0">
                <a:solidFill>
                  <a:srgbClr val="333333"/>
                </a:solidFill>
                <a:effectLst/>
                <a:latin typeface="Urbanist"/>
              </a:rPr>
              <a:t>abbassiamo il braccio avviene il contrario</a:t>
            </a:r>
            <a:r>
              <a:rPr lang="it-IT" b="0" i="0" dirty="0">
                <a:solidFill>
                  <a:srgbClr val="333333"/>
                </a:solidFill>
                <a:effectLst/>
                <a:latin typeface="Urbanist"/>
              </a:rPr>
              <a:t>. Proprio perché nel movimento il bicipite e il tricipite compiono azioni contrarie si dicono muscoli antagonisti.</a:t>
            </a:r>
          </a:p>
        </p:txBody>
      </p:sp>
      <p:sp>
        <p:nvSpPr>
          <p:cNvPr id="15" name="Fumetto: rettangolo 14">
            <a:extLst>
              <a:ext uri="{FF2B5EF4-FFF2-40B4-BE49-F238E27FC236}">
                <a16:creationId xmlns:a16="http://schemas.microsoft.com/office/drawing/2014/main" id="{1E643377-A522-6CBA-D312-E069A1276158}"/>
              </a:ext>
            </a:extLst>
          </p:cNvPr>
          <p:cNvSpPr/>
          <p:nvPr/>
        </p:nvSpPr>
        <p:spPr>
          <a:xfrm>
            <a:off x="7906871" y="91610"/>
            <a:ext cx="4159623" cy="2227032"/>
          </a:xfrm>
          <a:prstGeom prst="wedgeRectCallout">
            <a:avLst>
              <a:gd name="adj1" fmla="val -5099"/>
              <a:gd name="adj2" fmla="val 63370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it-IT" sz="1200" b="1" i="0" dirty="0">
              <a:solidFill>
                <a:srgbClr val="FF0000"/>
              </a:solidFill>
              <a:effectLst/>
              <a:latin typeface="Urbanist"/>
            </a:endParaRPr>
          </a:p>
          <a:p>
            <a:pPr algn="l"/>
            <a:endParaRPr lang="it-IT" sz="1200" b="1" dirty="0">
              <a:solidFill>
                <a:srgbClr val="FF0000"/>
              </a:solidFill>
              <a:latin typeface="Urbanist"/>
            </a:endParaRPr>
          </a:p>
          <a:p>
            <a:pPr algn="l"/>
            <a:r>
              <a:rPr lang="it-IT" sz="1200" b="1" i="0" dirty="0">
                <a:solidFill>
                  <a:srgbClr val="FF0000"/>
                </a:solidFill>
                <a:effectLst/>
                <a:latin typeface="Urbanist"/>
              </a:rPr>
              <a:t>ATTENZIONEEE!!!!</a:t>
            </a:r>
          </a:p>
          <a:p>
            <a:pPr algn="l"/>
            <a:r>
              <a:rPr lang="it-IT" sz="1100" b="1" i="0" dirty="0">
                <a:solidFill>
                  <a:srgbClr val="282828"/>
                </a:solidFill>
                <a:effectLst/>
                <a:latin typeface="Urbanist"/>
              </a:rPr>
              <a:t>I muscoli per funzionare </a:t>
            </a:r>
            <a:r>
              <a:rPr lang="it-IT" sz="1100" b="1" i="0" u="sng" dirty="0">
                <a:solidFill>
                  <a:srgbClr val="28282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rbanist"/>
              </a:rPr>
              <a:t>necessitano di energia</a:t>
            </a:r>
            <a:r>
              <a:rPr lang="it-IT" sz="1100" b="1" i="0" dirty="0">
                <a:solidFill>
                  <a:srgbClr val="282828"/>
                </a:solidFill>
                <a:effectLst/>
                <a:latin typeface="Urbanist"/>
              </a:rPr>
              <a:t>, che ricavano dalla degli alimenti, in particolare dagli </a:t>
            </a:r>
            <a:r>
              <a:rPr lang="it-IT" sz="1100" b="1" i="0" u="sng" dirty="0">
                <a:solidFill>
                  <a:srgbClr val="282828"/>
                </a:solidFill>
                <a:effectLst/>
                <a:latin typeface="Urbanist"/>
              </a:rPr>
              <a:t>zuccheri e dall’ossigeno</a:t>
            </a:r>
            <a:r>
              <a:rPr lang="it-IT" sz="1100" b="1" i="0" dirty="0">
                <a:solidFill>
                  <a:srgbClr val="282828"/>
                </a:solidFill>
                <a:effectLst/>
                <a:latin typeface="Urbanist"/>
              </a:rPr>
              <a:t>.</a:t>
            </a:r>
          </a:p>
          <a:p>
            <a:pPr algn="l"/>
            <a:endParaRPr lang="it-IT" sz="1100" b="1" i="0" dirty="0">
              <a:solidFill>
                <a:srgbClr val="282828"/>
              </a:solidFill>
              <a:effectLst/>
              <a:latin typeface="Urbanist"/>
            </a:endParaRPr>
          </a:p>
          <a:p>
            <a:pPr algn="l"/>
            <a:r>
              <a:rPr lang="it-IT" sz="1100" b="1" i="0" dirty="0">
                <a:solidFill>
                  <a:srgbClr val="282828"/>
                </a:solidFill>
                <a:effectLst/>
                <a:latin typeface="Urbanist"/>
              </a:rPr>
              <a:t>I tessuti muscolari sono attraversati da vasi sanguigni e il sangue, infatti, ha il compito di rifornire le fibre muscolari di nutrimento, ossigeno e di portare via l’anidride carbonica.</a:t>
            </a:r>
          </a:p>
          <a:p>
            <a:pPr algn="l"/>
            <a:r>
              <a:rPr lang="it-IT" sz="1100" b="1" i="0" dirty="0">
                <a:solidFill>
                  <a:srgbClr val="282828"/>
                </a:solidFill>
                <a:effectLst/>
                <a:latin typeface="Urbanist"/>
              </a:rPr>
              <a:t>Se durante il movimento i muscoli non </a:t>
            </a:r>
            <a:r>
              <a:rPr lang="it-IT" sz="1100" b="1" dirty="0">
                <a:solidFill>
                  <a:srgbClr val="282828"/>
                </a:solidFill>
                <a:latin typeface="Urbanist"/>
              </a:rPr>
              <a:t>ricevono abbastanza ossigeno,</a:t>
            </a:r>
            <a:r>
              <a:rPr lang="it-IT" sz="1100" b="1" i="0" dirty="0">
                <a:solidFill>
                  <a:srgbClr val="282828"/>
                </a:solidFill>
                <a:effectLst/>
                <a:latin typeface="Urbanist"/>
              </a:rPr>
              <a:t> si produce acido lattico, che causa indolenzimento. </a:t>
            </a:r>
          </a:p>
          <a:p>
            <a:pPr algn="l"/>
            <a:endParaRPr lang="it-IT" sz="1100" b="1" i="0" dirty="0">
              <a:solidFill>
                <a:srgbClr val="282828"/>
              </a:solidFill>
              <a:effectLst/>
              <a:latin typeface="Urbanist"/>
            </a:endParaRPr>
          </a:p>
          <a:p>
            <a:pPr algn="l"/>
            <a:r>
              <a:rPr lang="it-IT" sz="1100" b="1" i="0" dirty="0">
                <a:solidFill>
                  <a:srgbClr val="7030A0"/>
                </a:solidFill>
                <a:effectLst/>
                <a:latin typeface="Urbanist"/>
              </a:rPr>
              <a:t>Per questo è importante la respirazione quando si pratica sport.</a:t>
            </a:r>
          </a:p>
          <a:p>
            <a:br>
              <a:rPr lang="it-IT" sz="1100" b="1" i="0" dirty="0">
                <a:solidFill>
                  <a:srgbClr val="7030A0"/>
                </a:solidFill>
                <a:effectLst/>
                <a:latin typeface="Urbanist"/>
              </a:rPr>
            </a:br>
            <a:endParaRPr lang="it-IT" sz="1100" dirty="0">
              <a:solidFill>
                <a:srgbClr val="7030A0"/>
              </a:solidFill>
            </a:endParaRPr>
          </a:p>
          <a:p>
            <a:pPr algn="ctr"/>
            <a:endParaRPr lang="it-IT" dirty="0"/>
          </a:p>
        </p:txBody>
      </p:sp>
      <p:pic>
        <p:nvPicPr>
          <p:cNvPr id="17" name="Immagine 16">
            <a:extLst>
              <a:ext uri="{FF2B5EF4-FFF2-40B4-BE49-F238E27FC236}">
                <a16:creationId xmlns:a16="http://schemas.microsoft.com/office/drawing/2014/main" id="{8BC4F3DA-3846-691D-8028-98F9C90817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9177" y="2318642"/>
            <a:ext cx="2745441" cy="2745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8576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>
            <a:extLst>
              <a:ext uri="{FF2B5EF4-FFF2-40B4-BE49-F238E27FC236}">
                <a16:creationId xmlns:a16="http://schemas.microsoft.com/office/drawing/2014/main" id="{80F93DFE-4DC7-3840-B748-772D35A10707}"/>
              </a:ext>
            </a:extLst>
          </p:cNvPr>
          <p:cNvSpPr txBox="1"/>
          <p:nvPr/>
        </p:nvSpPr>
        <p:spPr>
          <a:xfrm>
            <a:off x="349622" y="175061"/>
            <a:ext cx="174811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u="sng" dirty="0">
                <a:solidFill>
                  <a:schemeClr val="accent6">
                    <a:lumMod val="75000"/>
                  </a:schemeClr>
                </a:solidFill>
                <a:latin typeface="Urbanist"/>
              </a:rPr>
              <a:t>Lo scheletro</a:t>
            </a:r>
            <a:endParaRPr lang="it-IT" sz="2400" dirty="0">
              <a:solidFill>
                <a:schemeClr val="accent6">
                  <a:lumMod val="75000"/>
                </a:schemeClr>
              </a:solidFill>
              <a:latin typeface="Urbanist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92CBF383-784F-5C2B-3725-6305CAA08B92}"/>
              </a:ext>
            </a:extLst>
          </p:cNvPr>
          <p:cNvSpPr txBox="1"/>
          <p:nvPr/>
        </p:nvSpPr>
        <p:spPr>
          <a:xfrm>
            <a:off x="252256" y="1130983"/>
            <a:ext cx="8577979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it-IT" b="0" i="0" dirty="0">
                <a:solidFill>
                  <a:srgbClr val="333333"/>
                </a:solidFill>
                <a:effectLst/>
                <a:latin typeface="Urbanist"/>
              </a:rPr>
              <a:t>Lo scheletro è una solida impalcatura formata da 206 ossa che svolgono varie funzioni: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it-IT" b="1" i="0" dirty="0">
                <a:solidFill>
                  <a:srgbClr val="FF0000"/>
                </a:solidFill>
                <a:effectLst/>
                <a:latin typeface="Urbanist"/>
              </a:rPr>
              <a:t> sorreggono</a:t>
            </a:r>
            <a:r>
              <a:rPr lang="it-IT" b="0" i="0" dirty="0">
                <a:solidFill>
                  <a:srgbClr val="333333"/>
                </a:solidFill>
                <a:effectLst/>
                <a:latin typeface="Urbanist"/>
              </a:rPr>
              <a:t> il peso del corpo e lo mantengono in posizione eretta;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it-IT" b="1" i="0" dirty="0">
                <a:solidFill>
                  <a:srgbClr val="FF0000"/>
                </a:solidFill>
                <a:effectLst/>
                <a:latin typeface="Urbanist"/>
              </a:rPr>
              <a:t> consentono il movimento</a:t>
            </a:r>
            <a:r>
              <a:rPr lang="it-IT" b="0" i="0" dirty="0">
                <a:solidFill>
                  <a:srgbClr val="333333"/>
                </a:solidFill>
                <a:effectLst/>
                <a:latin typeface="Urbanist"/>
              </a:rPr>
              <a:t> dando appoggio ai muscoli che si collegano alle ossa con i tendini;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it-IT" b="1" i="0" dirty="0">
                <a:solidFill>
                  <a:srgbClr val="FF0000"/>
                </a:solidFill>
                <a:effectLst/>
                <a:latin typeface="Urbanist"/>
              </a:rPr>
              <a:t> proteggono organi importantissimi</a:t>
            </a:r>
            <a:r>
              <a:rPr lang="it-IT" b="0" i="0" dirty="0">
                <a:solidFill>
                  <a:srgbClr val="FF0000"/>
                </a:solidFill>
                <a:effectLst/>
                <a:latin typeface="Urbanist"/>
              </a:rPr>
              <a:t> </a:t>
            </a:r>
            <a:r>
              <a:rPr lang="it-IT" b="0" i="0" dirty="0">
                <a:solidFill>
                  <a:srgbClr val="333333"/>
                </a:solidFill>
                <a:effectLst/>
                <a:latin typeface="Urbanist"/>
              </a:rPr>
              <a:t>e delicati: per esempio, la scatola cranica protegge il cervello, la gabbia toracica il cuore e i polmoni.</a:t>
            </a:r>
          </a:p>
          <a:p>
            <a:pPr algn="l"/>
            <a:endParaRPr lang="it-IT" b="0" i="0" dirty="0">
              <a:solidFill>
                <a:srgbClr val="333333"/>
              </a:solidFill>
              <a:effectLst/>
              <a:latin typeface="Urbanist"/>
            </a:endParaRPr>
          </a:p>
          <a:p>
            <a:pPr algn="l"/>
            <a:r>
              <a:rPr lang="it-IT" b="0" i="0" dirty="0">
                <a:solidFill>
                  <a:srgbClr val="333333"/>
                </a:solidFill>
                <a:effectLst/>
                <a:latin typeface="Urbanist"/>
              </a:rPr>
              <a:t>Le ossa possono essere di diversa forma e grandezza, infatti, ci sono: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rgbClr val="333333"/>
                </a:solidFill>
                <a:effectLst/>
                <a:latin typeface="Urbanist"/>
              </a:rPr>
              <a:t> le </a:t>
            </a:r>
            <a:r>
              <a:rPr lang="it-IT" b="1" i="0" dirty="0">
                <a:solidFill>
                  <a:srgbClr val="0000FF"/>
                </a:solidFill>
                <a:effectLst/>
                <a:latin typeface="Urbanist"/>
              </a:rPr>
              <a:t>ossa corte</a:t>
            </a:r>
            <a:r>
              <a:rPr lang="it-IT" b="0" i="0" dirty="0">
                <a:solidFill>
                  <a:srgbClr val="333333"/>
                </a:solidFill>
                <a:effectLst/>
                <a:latin typeface="Urbanist"/>
              </a:rPr>
              <a:t>, come le vertebre, le ossa del polso o della caviglia;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rbanist"/>
              </a:rPr>
              <a:t> quelle</a:t>
            </a:r>
            <a:r>
              <a:rPr lang="it-IT" b="1" i="0" dirty="0">
                <a:solidFill>
                  <a:srgbClr val="0000FF"/>
                </a:solidFill>
                <a:effectLst/>
                <a:latin typeface="Urbanist"/>
              </a:rPr>
              <a:t> piatte,</a:t>
            </a:r>
            <a:r>
              <a:rPr lang="it-IT" b="0" i="0" dirty="0">
                <a:solidFill>
                  <a:srgbClr val="333333"/>
                </a:solidFill>
                <a:effectLst/>
                <a:latin typeface="Urbanist"/>
              </a:rPr>
              <a:t> come la scapola, il bacino e le ossa della testa;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rgbClr val="333333"/>
                </a:solidFill>
                <a:effectLst/>
                <a:latin typeface="Urbanist"/>
              </a:rPr>
              <a:t> quelle</a:t>
            </a:r>
            <a:r>
              <a:rPr lang="it-IT" b="1" i="0" dirty="0">
                <a:solidFill>
                  <a:srgbClr val="0000FF"/>
                </a:solidFill>
                <a:effectLst/>
                <a:latin typeface="Urbanist"/>
              </a:rPr>
              <a:t> lunghe,</a:t>
            </a:r>
            <a:r>
              <a:rPr lang="it-IT" b="0" i="0" dirty="0">
                <a:solidFill>
                  <a:srgbClr val="333333"/>
                </a:solidFill>
                <a:effectLst/>
                <a:latin typeface="Urbanist"/>
              </a:rPr>
              <a:t> come quelle degli arti come il femore, la tibia e l’omero.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BEAA052-3938-C01B-A17B-A6E9EB3491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0235" y="378999"/>
            <a:ext cx="2949390" cy="5700833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919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>
            <a:extLst>
              <a:ext uri="{FF2B5EF4-FFF2-40B4-BE49-F238E27FC236}">
                <a16:creationId xmlns:a16="http://schemas.microsoft.com/office/drawing/2014/main" id="{823E1666-5C4B-8C37-6D23-88B3BA9E62CB}"/>
              </a:ext>
            </a:extLst>
          </p:cNvPr>
          <p:cNvSpPr txBox="1"/>
          <p:nvPr/>
        </p:nvSpPr>
        <p:spPr>
          <a:xfrm>
            <a:off x="322728" y="1766168"/>
            <a:ext cx="10542494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it-IT" sz="1200" b="0" i="0" dirty="0">
                <a:solidFill>
                  <a:srgbClr val="333333"/>
                </a:solidFill>
                <a:effectLst/>
                <a:latin typeface="Urbanist"/>
              </a:rPr>
              <a:t>Partendo dall’alto troviamo:</a:t>
            </a:r>
          </a:p>
          <a:p>
            <a:pPr lvl="4">
              <a:buFont typeface="Arial" panose="020B0604020202020204" pitchFamily="34" charset="0"/>
              <a:buChar char="•"/>
            </a:pPr>
            <a:r>
              <a:rPr lang="it-IT" sz="1200" b="0" i="0" dirty="0">
                <a:solidFill>
                  <a:srgbClr val="333333"/>
                </a:solidFill>
                <a:effectLst/>
                <a:latin typeface="Urbanist"/>
              </a:rPr>
              <a:t> </a:t>
            </a:r>
            <a:r>
              <a:rPr lang="it-IT" sz="1200" dirty="0">
                <a:solidFill>
                  <a:srgbClr val="333333"/>
                </a:solidFill>
                <a:latin typeface="Urbanist"/>
              </a:rPr>
              <a:t>L</a:t>
            </a:r>
            <a:r>
              <a:rPr lang="it-IT" sz="1200" b="0" i="0" dirty="0">
                <a:solidFill>
                  <a:srgbClr val="333333"/>
                </a:solidFill>
                <a:effectLst/>
                <a:latin typeface="Urbanist"/>
              </a:rPr>
              <a:t>e </a:t>
            </a:r>
            <a:r>
              <a:rPr lang="it-IT" sz="1200" b="1" i="0" dirty="0">
                <a:solidFill>
                  <a:srgbClr val="FF0000"/>
                </a:solidFill>
                <a:effectLst/>
                <a:latin typeface="Urbanist"/>
              </a:rPr>
              <a:t>ossa della testa</a:t>
            </a:r>
            <a:r>
              <a:rPr lang="it-IT" sz="1200" b="0" i="0" dirty="0">
                <a:solidFill>
                  <a:srgbClr val="333333"/>
                </a:solidFill>
                <a:effectLst/>
                <a:latin typeface="Urbanist"/>
              </a:rPr>
              <a:t> che comprendono le </a:t>
            </a:r>
            <a:r>
              <a:rPr lang="it-IT" sz="1200" b="0" i="0" u="sng" dirty="0">
                <a:solidFill>
                  <a:srgbClr val="333333"/>
                </a:solidFill>
                <a:effectLst/>
                <a:latin typeface="Urbanist"/>
              </a:rPr>
              <a:t>ossa del cranio</a:t>
            </a:r>
            <a:r>
              <a:rPr lang="it-IT" sz="1200" b="0" i="0" dirty="0">
                <a:solidFill>
                  <a:srgbClr val="333333"/>
                </a:solidFill>
                <a:effectLst/>
                <a:latin typeface="Urbanist"/>
              </a:rPr>
              <a:t> e </a:t>
            </a:r>
            <a:r>
              <a:rPr lang="it-IT" sz="1200" b="0" i="0" u="sng" dirty="0">
                <a:solidFill>
                  <a:srgbClr val="333333"/>
                </a:solidFill>
                <a:effectLst/>
                <a:latin typeface="Urbanist"/>
              </a:rPr>
              <a:t>quelle della faccia</a:t>
            </a:r>
            <a:r>
              <a:rPr lang="it-IT" sz="1200" b="0" i="0" dirty="0">
                <a:solidFill>
                  <a:srgbClr val="333333"/>
                </a:solidFill>
                <a:effectLst/>
                <a:latin typeface="Urbanist"/>
              </a:rPr>
              <a:t>. </a:t>
            </a:r>
            <a:endParaRPr lang="it-IT" sz="1200" dirty="0">
              <a:solidFill>
                <a:srgbClr val="333333"/>
              </a:solidFill>
              <a:latin typeface="Urbanist"/>
            </a:endParaRPr>
          </a:p>
          <a:p>
            <a:pPr lvl="4"/>
            <a:r>
              <a:rPr lang="it-IT" sz="1200" b="0" i="0" dirty="0">
                <a:solidFill>
                  <a:srgbClr val="333333"/>
                </a:solidFill>
                <a:effectLst/>
                <a:latin typeface="Urbanist"/>
              </a:rPr>
              <a:t>La </a:t>
            </a:r>
            <a:r>
              <a:rPr lang="it-IT" sz="1200" b="1" i="0" dirty="0">
                <a:solidFill>
                  <a:srgbClr val="FF0000"/>
                </a:solidFill>
                <a:effectLst/>
                <a:latin typeface="Urbanist"/>
              </a:rPr>
              <a:t>scatola cranica</a:t>
            </a:r>
            <a:r>
              <a:rPr lang="it-IT" sz="1200" b="0" i="0" dirty="0">
                <a:solidFill>
                  <a:srgbClr val="333333"/>
                </a:solidFill>
                <a:effectLst/>
                <a:latin typeface="Urbanist"/>
              </a:rPr>
              <a:t>, composta da ossa piatte, racchiude l’encefalo.</a:t>
            </a:r>
          </a:p>
          <a:p>
            <a:pPr algn="l"/>
            <a:r>
              <a:rPr lang="it-IT" sz="1200" b="0" i="0" dirty="0">
                <a:solidFill>
                  <a:srgbClr val="333333"/>
                </a:solidFill>
                <a:effectLst/>
                <a:latin typeface="Urbanist"/>
              </a:rPr>
              <a:t>  		Le</a:t>
            </a:r>
            <a:r>
              <a:rPr lang="it-IT" sz="1200" b="1" i="0" dirty="0">
                <a:solidFill>
                  <a:srgbClr val="FF0000"/>
                </a:solidFill>
                <a:effectLst/>
                <a:latin typeface="Urbanist"/>
              </a:rPr>
              <a:t> ossa della faccia</a:t>
            </a:r>
            <a:r>
              <a:rPr lang="it-IT" sz="1200" b="0" i="0" dirty="0">
                <a:solidFill>
                  <a:srgbClr val="333333"/>
                </a:solidFill>
                <a:effectLst/>
                <a:latin typeface="Urbanist"/>
              </a:rPr>
              <a:t> sono unite e fisse, a eccezione della </a:t>
            </a:r>
            <a:r>
              <a:rPr lang="it-IT" sz="1200" b="1" i="0" dirty="0">
                <a:solidFill>
                  <a:srgbClr val="FF0000"/>
                </a:solidFill>
                <a:effectLst/>
                <a:latin typeface="Urbanist"/>
              </a:rPr>
              <a:t>mandibola</a:t>
            </a:r>
            <a:r>
              <a:rPr lang="it-IT" sz="1200" b="0" i="0" dirty="0">
                <a:solidFill>
                  <a:srgbClr val="333333"/>
                </a:solidFill>
                <a:effectLst/>
                <a:latin typeface="Urbanist"/>
              </a:rPr>
              <a:t>, che permette il movimento della bocca per 				parlare, bere e masticare;</a:t>
            </a:r>
          </a:p>
          <a:p>
            <a:pPr algn="l"/>
            <a:endParaRPr lang="it-IT" sz="1200" b="0" i="0" dirty="0">
              <a:solidFill>
                <a:srgbClr val="333333"/>
              </a:solidFill>
              <a:effectLst/>
              <a:latin typeface="Urbanist"/>
            </a:endParaRPr>
          </a:p>
          <a:p>
            <a:pPr algn="l"/>
            <a:endParaRPr lang="it-IT" sz="1200" b="0" i="0" dirty="0">
              <a:solidFill>
                <a:srgbClr val="333333"/>
              </a:solidFill>
              <a:effectLst/>
              <a:latin typeface="Urbanist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it-IT" sz="1200" b="0" i="0" dirty="0">
                <a:solidFill>
                  <a:srgbClr val="333333"/>
                </a:solidFill>
                <a:effectLst/>
                <a:latin typeface="Urbanist"/>
              </a:rPr>
              <a:t> </a:t>
            </a:r>
            <a:r>
              <a:rPr lang="it-IT" sz="1200" dirty="0">
                <a:solidFill>
                  <a:srgbClr val="333333"/>
                </a:solidFill>
                <a:latin typeface="Urbanist"/>
              </a:rPr>
              <a:t>N</a:t>
            </a:r>
            <a:r>
              <a:rPr lang="it-IT" sz="1200" b="0" i="0" dirty="0">
                <a:solidFill>
                  <a:srgbClr val="333333"/>
                </a:solidFill>
                <a:effectLst/>
                <a:latin typeface="Urbanist"/>
              </a:rPr>
              <a:t>ello scheletro del tronco sono presenti due paia di ossa che servono a sostenere le braccia:</a:t>
            </a:r>
          </a:p>
          <a:p>
            <a:pPr algn="l"/>
            <a:r>
              <a:rPr lang="it-IT" sz="1200" b="0" i="0" dirty="0">
                <a:solidFill>
                  <a:srgbClr val="333333"/>
                </a:solidFill>
                <a:effectLst/>
                <a:latin typeface="Urbanist"/>
              </a:rPr>
              <a:t>   le </a:t>
            </a:r>
            <a:r>
              <a:rPr lang="it-IT" sz="1200" b="1" i="0" dirty="0">
                <a:solidFill>
                  <a:srgbClr val="FF0000"/>
                </a:solidFill>
                <a:effectLst/>
                <a:latin typeface="Urbanist"/>
              </a:rPr>
              <a:t>clavicole</a:t>
            </a:r>
            <a:r>
              <a:rPr lang="it-IT" sz="1200" b="0" i="0" dirty="0">
                <a:solidFill>
                  <a:srgbClr val="333333"/>
                </a:solidFill>
                <a:effectLst/>
                <a:latin typeface="Urbanist"/>
              </a:rPr>
              <a:t> e le</a:t>
            </a:r>
            <a:r>
              <a:rPr lang="it-IT" sz="1200" b="1" i="0" dirty="0">
                <a:solidFill>
                  <a:srgbClr val="FF0000"/>
                </a:solidFill>
                <a:effectLst/>
                <a:latin typeface="Urbanist"/>
              </a:rPr>
              <a:t> scapole</a:t>
            </a:r>
            <a:r>
              <a:rPr lang="it-IT" sz="1200" b="0" i="0" dirty="0">
                <a:solidFill>
                  <a:srgbClr val="333333"/>
                </a:solidFill>
                <a:effectLst/>
                <a:latin typeface="Urbanist"/>
              </a:rPr>
              <a:t>;</a:t>
            </a:r>
          </a:p>
          <a:p>
            <a:pPr algn="l"/>
            <a:endParaRPr lang="it-IT" sz="1200" b="0" i="0" dirty="0">
              <a:solidFill>
                <a:srgbClr val="333333"/>
              </a:solidFill>
              <a:effectLst/>
              <a:latin typeface="Urbanist"/>
            </a:endParaRPr>
          </a:p>
          <a:p>
            <a:pPr lvl="5">
              <a:buFont typeface="Arial" panose="020B0604020202020204" pitchFamily="34" charset="0"/>
              <a:buChar char="•"/>
            </a:pPr>
            <a:r>
              <a:rPr lang="it-IT" sz="1200" dirty="0">
                <a:solidFill>
                  <a:srgbClr val="333333"/>
                </a:solidFill>
                <a:latin typeface="Urbanist"/>
              </a:rPr>
              <a:t> D</a:t>
            </a:r>
            <a:r>
              <a:rPr lang="it-IT" sz="1200" b="0" i="0" dirty="0">
                <a:solidFill>
                  <a:srgbClr val="333333"/>
                </a:solidFill>
                <a:effectLst/>
                <a:latin typeface="Urbanist"/>
              </a:rPr>
              <a:t>a alcune vertebre partono </a:t>
            </a:r>
            <a:r>
              <a:rPr lang="it-IT" sz="1200" b="1" i="0" dirty="0">
                <a:solidFill>
                  <a:srgbClr val="FF0000"/>
                </a:solidFill>
                <a:effectLst/>
                <a:latin typeface="Urbanist"/>
              </a:rPr>
              <a:t>12 paia di costole</a:t>
            </a:r>
            <a:r>
              <a:rPr lang="it-IT" sz="1200" b="0" i="0" dirty="0">
                <a:solidFill>
                  <a:srgbClr val="333333"/>
                </a:solidFill>
                <a:effectLst/>
                <a:latin typeface="Urbanist"/>
              </a:rPr>
              <a:t>, che si uniscono allo </a:t>
            </a:r>
            <a:r>
              <a:rPr lang="it-IT" sz="1200" b="1" i="0" dirty="0">
                <a:solidFill>
                  <a:srgbClr val="FF0000"/>
                </a:solidFill>
                <a:effectLst/>
                <a:latin typeface="Urbanist"/>
              </a:rPr>
              <a:t>sterno</a:t>
            </a:r>
            <a:r>
              <a:rPr lang="it-IT" sz="1200" b="0" i="0" dirty="0">
                <a:solidFill>
                  <a:srgbClr val="333333"/>
                </a:solidFill>
                <a:effectLst/>
                <a:latin typeface="Urbanist"/>
              </a:rPr>
              <a:t>, un osso piatto del torace, e formano così la gabbia toracica.</a:t>
            </a:r>
          </a:p>
          <a:p>
            <a:pPr algn="l"/>
            <a:r>
              <a:rPr lang="it-IT" sz="1200" dirty="0">
                <a:solidFill>
                  <a:srgbClr val="333333"/>
                </a:solidFill>
                <a:latin typeface="Urbanist"/>
              </a:rPr>
              <a:t> 		            </a:t>
            </a:r>
            <a:r>
              <a:rPr lang="it-IT" sz="1200" b="0" i="0" dirty="0">
                <a:solidFill>
                  <a:srgbClr val="333333"/>
                </a:solidFill>
                <a:effectLst/>
                <a:latin typeface="Urbanist"/>
              </a:rPr>
              <a:t>Questa struttura ossea protegge i polmoni, il cuore e alcuni organi dell’apparato digerente;</a:t>
            </a:r>
          </a:p>
          <a:p>
            <a:pPr algn="l"/>
            <a:endParaRPr lang="it-IT" sz="1200" b="0" i="0" dirty="0">
              <a:solidFill>
                <a:srgbClr val="333333"/>
              </a:solidFill>
              <a:effectLst/>
              <a:latin typeface="Urbanist"/>
            </a:endParaRPr>
          </a:p>
          <a:p>
            <a:pPr algn="l"/>
            <a:endParaRPr lang="it-IT" sz="1200" b="0" i="0" dirty="0">
              <a:solidFill>
                <a:srgbClr val="333333"/>
              </a:solidFill>
              <a:effectLst/>
              <a:latin typeface="Urbanist"/>
            </a:endParaRPr>
          </a:p>
          <a:p>
            <a:pPr algn="l"/>
            <a:endParaRPr lang="it-IT" sz="1200" b="0" i="0" dirty="0">
              <a:solidFill>
                <a:srgbClr val="333333"/>
              </a:solidFill>
              <a:effectLst/>
              <a:latin typeface="Urbanist"/>
            </a:endParaRPr>
          </a:p>
          <a:p>
            <a:pPr algn="l"/>
            <a:endParaRPr lang="it-IT" sz="1200" b="0" i="0" dirty="0">
              <a:solidFill>
                <a:srgbClr val="333333"/>
              </a:solidFill>
              <a:effectLst/>
              <a:latin typeface="Urbanist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it-IT" sz="1200" dirty="0">
                <a:solidFill>
                  <a:srgbClr val="333333"/>
                </a:solidFill>
                <a:latin typeface="Urbanist"/>
              </a:rPr>
              <a:t> L</a:t>
            </a:r>
            <a:r>
              <a:rPr lang="it-IT" sz="1200" b="0" i="0" dirty="0">
                <a:solidFill>
                  <a:srgbClr val="333333"/>
                </a:solidFill>
                <a:effectLst/>
                <a:latin typeface="Urbanist"/>
              </a:rPr>
              <a:t>o scheletro del tronco è formato dalla </a:t>
            </a:r>
            <a:r>
              <a:rPr lang="it-IT" sz="1200" b="1" i="0" dirty="0">
                <a:solidFill>
                  <a:srgbClr val="FF0000"/>
                </a:solidFill>
                <a:effectLst/>
                <a:latin typeface="Urbanist"/>
              </a:rPr>
              <a:t>colonna vertebrale</a:t>
            </a:r>
            <a:r>
              <a:rPr lang="it-IT" sz="1200" b="0" i="0" dirty="0">
                <a:solidFill>
                  <a:srgbClr val="333333"/>
                </a:solidFill>
                <a:effectLst/>
                <a:latin typeface="Urbanist"/>
              </a:rPr>
              <a:t> e dalla </a:t>
            </a:r>
            <a:r>
              <a:rPr lang="it-IT" sz="1200" b="1" i="0" dirty="0">
                <a:solidFill>
                  <a:srgbClr val="FF0000"/>
                </a:solidFill>
                <a:effectLst/>
                <a:latin typeface="Urbanist"/>
              </a:rPr>
              <a:t>gabbia toracica</a:t>
            </a:r>
            <a:r>
              <a:rPr lang="it-IT" sz="1200" b="0" i="0" dirty="0">
                <a:solidFill>
                  <a:srgbClr val="333333"/>
                </a:solidFill>
                <a:effectLst/>
                <a:latin typeface="Urbanist"/>
              </a:rPr>
              <a:t>. La colonna vertebrale è il pilastro di sostegno del corpo. E’ composta da 33</a:t>
            </a:r>
            <a:r>
              <a:rPr lang="it-IT" sz="1200" b="1" i="0" dirty="0">
                <a:solidFill>
                  <a:srgbClr val="FF0000"/>
                </a:solidFill>
                <a:effectLst/>
                <a:latin typeface="Urbanist"/>
              </a:rPr>
              <a:t> vertebre</a:t>
            </a:r>
            <a:r>
              <a:rPr lang="it-IT" sz="1200" b="0" i="0" dirty="0">
                <a:solidFill>
                  <a:srgbClr val="333333"/>
                </a:solidFill>
                <a:effectLst/>
                <a:latin typeface="Urbanist"/>
              </a:rPr>
              <a:t>, forate al centro e disposte le une sulle altre, come una serie di anelli, in questo canale che si viene a formare c’è il midollo spinale, un importante organo dell’</a:t>
            </a:r>
            <a:r>
              <a:rPr lang="it-IT" sz="1200" b="0" i="0" u="none" strike="noStrike" dirty="0">
                <a:solidFill>
                  <a:srgbClr val="333333"/>
                </a:solidFill>
                <a:effectLst/>
                <a:latin typeface="Urbanist"/>
                <a:hlinkClick r:id="rId2"/>
              </a:rPr>
              <a:t>apparato nervoso</a:t>
            </a:r>
            <a:r>
              <a:rPr lang="it-IT" sz="1200" b="0" i="0" dirty="0">
                <a:solidFill>
                  <a:srgbClr val="333333"/>
                </a:solidFill>
                <a:effectLst/>
                <a:latin typeface="Urbanist"/>
              </a:rPr>
              <a:t>;</a:t>
            </a:r>
          </a:p>
          <a:p>
            <a:pPr lvl="4">
              <a:buFont typeface="Arial" panose="020B0604020202020204" pitchFamily="34" charset="0"/>
              <a:buChar char="•"/>
            </a:pPr>
            <a:endParaRPr lang="it-IT" sz="1200" b="0" i="0" dirty="0">
              <a:solidFill>
                <a:srgbClr val="333333"/>
              </a:solidFill>
              <a:effectLst/>
              <a:latin typeface="Urbanist"/>
            </a:endParaRPr>
          </a:p>
          <a:p>
            <a:pPr algn="l"/>
            <a:endParaRPr lang="it-IT" sz="1200" b="0" i="0" dirty="0">
              <a:solidFill>
                <a:srgbClr val="333333"/>
              </a:solidFill>
              <a:effectLst/>
              <a:latin typeface="Urbanist"/>
            </a:endParaRPr>
          </a:p>
          <a:p>
            <a:pPr lvl="4">
              <a:buFont typeface="Arial" panose="020B0604020202020204" pitchFamily="34" charset="0"/>
              <a:buChar char="•"/>
            </a:pPr>
            <a:r>
              <a:rPr lang="it-IT" sz="1200" b="0" i="0" dirty="0">
                <a:solidFill>
                  <a:srgbClr val="333333"/>
                </a:solidFill>
                <a:effectLst/>
                <a:latin typeface="Urbanist"/>
              </a:rPr>
              <a:t> Tra le ossa degli arti superiori e quelle degli arti inferiori vi sono numerose somiglianze. Negli arti superiori, o braccia, ci sono ossa lunghe come </a:t>
            </a:r>
            <a:r>
              <a:rPr lang="it-IT" sz="1200" b="1" i="0" dirty="0">
                <a:solidFill>
                  <a:srgbClr val="FF0000"/>
                </a:solidFill>
                <a:effectLst/>
                <a:latin typeface="Urbanist"/>
              </a:rPr>
              <a:t>l’omero, l’ulna e il radio</a:t>
            </a:r>
            <a:r>
              <a:rPr lang="it-IT" sz="1200" b="0" i="0" dirty="0">
                <a:solidFill>
                  <a:srgbClr val="333333"/>
                </a:solidFill>
                <a:effectLst/>
                <a:latin typeface="Urbanist"/>
              </a:rPr>
              <a:t>. Gli arti inferiori, o gambe, sono formati invece da</a:t>
            </a:r>
            <a:r>
              <a:rPr lang="it-IT" sz="1200" b="1" i="0" dirty="0">
                <a:solidFill>
                  <a:srgbClr val="FF0000"/>
                </a:solidFill>
                <a:effectLst/>
                <a:latin typeface="Urbanist"/>
              </a:rPr>
              <a:t> femore, dalla tibia e dal perone.</a:t>
            </a:r>
            <a:endParaRPr lang="it-IT" sz="1200" b="0" i="0" dirty="0">
              <a:solidFill>
                <a:srgbClr val="333333"/>
              </a:solidFill>
              <a:effectLst/>
              <a:latin typeface="Urbanist"/>
            </a:endParaRP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294C59C5-C965-EC74-7E37-25123B1E82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027345">
            <a:off x="4925165" y="-277348"/>
            <a:ext cx="1474925" cy="2187388"/>
          </a:xfrm>
          <a:prstGeom prst="rect">
            <a:avLst/>
          </a:prstGeom>
        </p:spPr>
      </p:pic>
      <p:sp>
        <p:nvSpPr>
          <p:cNvPr id="10" name="Fumetto: ovale 9">
            <a:extLst>
              <a:ext uri="{FF2B5EF4-FFF2-40B4-BE49-F238E27FC236}">
                <a16:creationId xmlns:a16="http://schemas.microsoft.com/office/drawing/2014/main" id="{D98E803C-A57B-B7F3-2B6B-251E7DB4C5F7}"/>
              </a:ext>
            </a:extLst>
          </p:cNvPr>
          <p:cNvSpPr/>
          <p:nvPr/>
        </p:nvSpPr>
        <p:spPr>
          <a:xfrm>
            <a:off x="770966" y="212631"/>
            <a:ext cx="3440931" cy="1239652"/>
          </a:xfrm>
          <a:prstGeom prst="wedgeEllipseCallout">
            <a:avLst>
              <a:gd name="adj1" fmla="val 78690"/>
              <a:gd name="adj2" fmla="val -15601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rgbClr val="333333"/>
              </a:solidFill>
              <a:latin typeface="Urbanist"/>
            </a:endParaRPr>
          </a:p>
          <a:p>
            <a:pPr algn="ctr"/>
            <a:r>
              <a:rPr lang="it-IT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rbanist"/>
              </a:rPr>
              <a:t>VEDIAMOLE PIU’ IN DETTAGLIO…</a:t>
            </a:r>
          </a:p>
          <a:p>
            <a:pPr algn="ctr"/>
            <a:endParaRPr lang="it-IT" dirty="0"/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B3422FB0-5AF4-8ABF-F405-125317DF08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3528052">
            <a:off x="1004360" y="1775860"/>
            <a:ext cx="912449" cy="1394304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535751F2-B014-E4C5-A489-D08B7EBAA3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50868">
            <a:off x="1331757" y="3642198"/>
            <a:ext cx="1153610" cy="1002785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00D2CA53-496D-F186-9CB0-22CA695BA2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9538886">
            <a:off x="10658862" y="4335353"/>
            <a:ext cx="902235" cy="1371161"/>
          </a:xfrm>
          <a:prstGeom prst="rect">
            <a:avLst/>
          </a:prstGeom>
        </p:spPr>
      </p:pic>
      <p:pic>
        <p:nvPicPr>
          <p:cNvPr id="19" name="Immagine 18">
            <a:extLst>
              <a:ext uri="{FF2B5EF4-FFF2-40B4-BE49-F238E27FC236}">
                <a16:creationId xmlns:a16="http://schemas.microsoft.com/office/drawing/2014/main" id="{459FADC3-2AFE-EFFE-71D4-E76B0DFE22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9478021">
            <a:off x="6580481" y="2731590"/>
            <a:ext cx="656530" cy="955544"/>
          </a:xfrm>
          <a:prstGeom prst="rect">
            <a:avLst/>
          </a:prstGeom>
        </p:spPr>
      </p:pic>
      <p:pic>
        <p:nvPicPr>
          <p:cNvPr id="25" name="Immagine 24">
            <a:extLst>
              <a:ext uri="{FF2B5EF4-FFF2-40B4-BE49-F238E27FC236}">
                <a16:creationId xmlns:a16="http://schemas.microsoft.com/office/drawing/2014/main" id="{DACB0842-9619-FD37-4E48-A238043D286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60823" y="2841807"/>
            <a:ext cx="2098273" cy="412377"/>
          </a:xfrm>
          <a:prstGeom prst="rect">
            <a:avLst/>
          </a:prstGeom>
        </p:spPr>
      </p:pic>
      <p:pic>
        <p:nvPicPr>
          <p:cNvPr id="27" name="Immagine 26">
            <a:extLst>
              <a:ext uri="{FF2B5EF4-FFF2-40B4-BE49-F238E27FC236}">
                <a16:creationId xmlns:a16="http://schemas.microsoft.com/office/drawing/2014/main" id="{BC464571-FADB-DC00-1F90-0746FCD5885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455513">
            <a:off x="9018821" y="2570703"/>
            <a:ext cx="630418" cy="1139050"/>
          </a:xfrm>
          <a:prstGeom prst="rect">
            <a:avLst/>
          </a:prstGeom>
        </p:spPr>
      </p:pic>
      <p:pic>
        <p:nvPicPr>
          <p:cNvPr id="29" name="Immagine 28">
            <a:extLst>
              <a:ext uri="{FF2B5EF4-FFF2-40B4-BE49-F238E27FC236}">
                <a16:creationId xmlns:a16="http://schemas.microsoft.com/office/drawing/2014/main" id="{13FC2961-A5DE-9FA3-44EC-DC9EFC79D52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0435243">
            <a:off x="1514519" y="5601793"/>
            <a:ext cx="477194" cy="121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7216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>
            <a:extLst>
              <a:ext uri="{FF2B5EF4-FFF2-40B4-BE49-F238E27FC236}">
                <a16:creationId xmlns:a16="http://schemas.microsoft.com/office/drawing/2014/main" id="{1BF02636-3DEC-2306-BA59-A0A58CAA76AC}"/>
              </a:ext>
            </a:extLst>
          </p:cNvPr>
          <p:cNvSpPr txBox="1"/>
          <p:nvPr/>
        </p:nvSpPr>
        <p:spPr>
          <a:xfrm>
            <a:off x="134471" y="340276"/>
            <a:ext cx="6571129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it-IT" sz="2000" b="1" i="0" dirty="0">
                <a:solidFill>
                  <a:srgbClr val="FF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rbanist"/>
              </a:rPr>
              <a:t>Le ossa</a:t>
            </a:r>
            <a:endParaRPr lang="it-IT" sz="2000" b="1" i="0" dirty="0">
              <a:solidFill>
                <a:srgbClr val="55555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Urbanist"/>
            </a:endParaRPr>
          </a:p>
          <a:p>
            <a:pPr algn="l"/>
            <a:r>
              <a:rPr lang="it-IT" b="0" i="0" dirty="0">
                <a:solidFill>
                  <a:srgbClr val="333333"/>
                </a:solidFill>
                <a:effectLst/>
                <a:latin typeface="Urbanist"/>
              </a:rPr>
              <a:t>Le ossa dello scheletro hanno una resistenza sorprendente, ma sono anche elastiche per sopportare gli urti e leggere per non appesantire il corpo. Esse sono costituite da acqua e sali minerali, come calcio e fosforo, che le rendono compatte e resistenti. Contengono inoltre l’osseina, una sostanza che dà elasticità.</a:t>
            </a:r>
          </a:p>
          <a:p>
            <a:pPr algn="l"/>
            <a:r>
              <a:rPr lang="it-IT" b="0" i="0" dirty="0">
                <a:solidFill>
                  <a:srgbClr val="333333"/>
                </a:solidFill>
                <a:effectLst/>
                <a:latin typeface="Urbanist"/>
              </a:rPr>
              <a:t>Le ossa sono formate dal tessuto osseo, che può essere spugnoso o compatto. Il primo si trova soprattutto nelle estremità delle ossa lunghe e ha piccoli buchi proprio come una spugna. Il secondo, invece, si trova nella parte centrale delle ossa e forma uno strato duro e resistente.</a:t>
            </a:r>
          </a:p>
        </p:txBody>
      </p:sp>
      <p:pic>
        <p:nvPicPr>
          <p:cNvPr id="3076" name="Picture 4" descr="Ossa e legno ispirano materiali leggeri e resistenti - Focus.it">
            <a:extLst>
              <a:ext uri="{FF2B5EF4-FFF2-40B4-BE49-F238E27FC236}">
                <a16:creationId xmlns:a16="http://schemas.microsoft.com/office/drawing/2014/main" id="{3C20C276-BA73-D20A-DC66-7B822F61A3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004" y="3850020"/>
            <a:ext cx="3546345" cy="2667704"/>
          </a:xfrm>
          <a:prstGeom prst="rect">
            <a:avLst/>
          </a:prstGeom>
          <a:noFill/>
          <a:ln w="28575">
            <a:solidFill>
              <a:srgbClr val="00263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C76974D2-CDDD-97B0-CCF5-D8CF771F91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6139" y="656466"/>
            <a:ext cx="4615578" cy="3100130"/>
          </a:xfrm>
          <a:prstGeom prst="rect">
            <a:avLst/>
          </a:prstGeom>
          <a:noFill/>
          <a:ln w="28575">
            <a:solidFill>
              <a:srgbClr val="00263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7A7D3A0B-A10A-B8C7-A1A6-7021B7CC1D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77" b="8443"/>
          <a:stretch/>
        </p:blipFill>
        <p:spPr bwMode="auto">
          <a:xfrm>
            <a:off x="7262034" y="3779391"/>
            <a:ext cx="3863788" cy="2375647"/>
          </a:xfrm>
          <a:prstGeom prst="rect">
            <a:avLst/>
          </a:prstGeom>
          <a:noFill/>
          <a:ln w="28575">
            <a:solidFill>
              <a:srgbClr val="00263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ttangolo 5">
            <a:extLst>
              <a:ext uri="{FF2B5EF4-FFF2-40B4-BE49-F238E27FC236}">
                <a16:creationId xmlns:a16="http://schemas.microsoft.com/office/drawing/2014/main" id="{10C72312-2CC1-ECDE-AF01-B6AC505F1134}"/>
              </a:ext>
            </a:extLst>
          </p:cNvPr>
          <p:cNvSpPr/>
          <p:nvPr/>
        </p:nvSpPr>
        <p:spPr>
          <a:xfrm>
            <a:off x="3420035" y="6191280"/>
            <a:ext cx="1240807" cy="442986"/>
          </a:xfrm>
          <a:prstGeom prst="rect">
            <a:avLst/>
          </a:prstGeom>
          <a:solidFill>
            <a:srgbClr val="00263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 dirty="0">
                <a:latin typeface="Urbanist"/>
              </a:rPr>
              <a:t>Struttura ossa al microscopio</a:t>
            </a:r>
          </a:p>
        </p:txBody>
      </p:sp>
    </p:spTree>
    <p:extLst>
      <p:ext uri="{BB962C8B-B14F-4D97-AF65-F5344CB8AC3E}">
        <p14:creationId xmlns:p14="http://schemas.microsoft.com/office/powerpoint/2010/main" val="30934192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>
            <a:extLst>
              <a:ext uri="{FF2B5EF4-FFF2-40B4-BE49-F238E27FC236}">
                <a16:creationId xmlns:a16="http://schemas.microsoft.com/office/drawing/2014/main" id="{69200A3F-E139-C289-E196-1CED0EE921C7}"/>
              </a:ext>
            </a:extLst>
          </p:cNvPr>
          <p:cNvSpPr txBox="1"/>
          <p:nvPr/>
        </p:nvSpPr>
        <p:spPr>
          <a:xfrm>
            <a:off x="277907" y="670539"/>
            <a:ext cx="8023411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it-IT" sz="1400" b="1" i="0" dirty="0">
                <a:solidFill>
                  <a:srgbClr val="333333"/>
                </a:solidFill>
                <a:effectLst/>
                <a:latin typeface="Urbanist"/>
              </a:rPr>
              <a:t> </a:t>
            </a:r>
            <a:r>
              <a:rPr lang="it-IT" sz="1400" b="0" i="0" dirty="0">
                <a:solidFill>
                  <a:srgbClr val="333333"/>
                </a:solidFill>
                <a:effectLst/>
                <a:latin typeface="Urbanist"/>
              </a:rPr>
              <a:t>Le articolazioni sono il punto in cui </a:t>
            </a:r>
            <a:r>
              <a:rPr lang="it-IT" sz="1400" b="0" i="0" u="none" strike="noStrike" dirty="0">
                <a:solidFill>
                  <a:schemeClr val="accent6">
                    <a:lumMod val="75000"/>
                  </a:schemeClr>
                </a:solidFill>
                <a:effectLst/>
                <a:latin typeface="Urbanis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le ossa</a:t>
            </a:r>
            <a:r>
              <a:rPr lang="it-IT" sz="1400" b="0" i="0" dirty="0">
                <a:solidFill>
                  <a:schemeClr val="accent6">
                    <a:lumMod val="75000"/>
                  </a:schemeClr>
                </a:solidFill>
                <a:effectLst/>
                <a:latin typeface="Urbanist"/>
              </a:rPr>
              <a:t> </a:t>
            </a:r>
            <a:r>
              <a:rPr lang="it-IT" sz="1400" b="0" i="0" dirty="0">
                <a:solidFill>
                  <a:srgbClr val="333333"/>
                </a:solidFill>
                <a:effectLst/>
                <a:latin typeface="Urbanist"/>
              </a:rPr>
              <a:t>si uniscono tra loro. Si tratta di un punto d’incastro che permette alle ossa di muoversi, di spostarsi, di ruotare consentendo il movimento del corpo.</a:t>
            </a:r>
          </a:p>
          <a:p>
            <a:pPr algn="l"/>
            <a:r>
              <a:rPr lang="it-IT" sz="1400" b="0" i="0" dirty="0">
                <a:solidFill>
                  <a:srgbClr val="333333"/>
                </a:solidFill>
                <a:effectLst/>
                <a:latin typeface="Urbanist"/>
              </a:rPr>
              <a:t>Le ossa sono unite tra loro da fasci di fibre chiamati legamenti: essi “legano” le due parti facendole muovere senza che si allontanino l’una dall’altra.</a:t>
            </a:r>
          </a:p>
          <a:p>
            <a:pPr algn="l"/>
            <a:r>
              <a:rPr lang="it-IT" sz="1400" b="0" i="0" dirty="0">
                <a:solidFill>
                  <a:srgbClr val="333333"/>
                </a:solidFill>
                <a:effectLst/>
                <a:latin typeface="Urbanist"/>
              </a:rPr>
              <a:t>Per evitare che il continuo contatto delle due ossa possa consumarle, esse sono rivestite dalle cartilagini, </a:t>
            </a:r>
          </a:p>
          <a:p>
            <a:pPr algn="l"/>
            <a:r>
              <a:rPr lang="it-IT" sz="1400" b="0" i="0" dirty="0">
                <a:solidFill>
                  <a:srgbClr val="333333"/>
                </a:solidFill>
                <a:effectLst/>
                <a:latin typeface="Urbanist"/>
              </a:rPr>
              <a:t>un tessuto liscio che rende i movimenti più scorrevoli.</a:t>
            </a:r>
          </a:p>
          <a:p>
            <a:pPr algn="l"/>
            <a:r>
              <a:rPr lang="it-IT" sz="1400" b="0" i="0" dirty="0">
                <a:solidFill>
                  <a:srgbClr val="333333"/>
                </a:solidFill>
                <a:effectLst/>
                <a:latin typeface="Urbanist"/>
              </a:rPr>
              <a:t>Inoltre all’interno dell’articolazione il liquido sinoviale lubrifica le pareti e facilita il movimento.</a:t>
            </a:r>
          </a:p>
          <a:p>
            <a:pPr algn="l"/>
            <a:r>
              <a:rPr lang="it-IT" sz="1400" b="0" i="0" dirty="0">
                <a:solidFill>
                  <a:srgbClr val="333333"/>
                </a:solidFill>
                <a:effectLst/>
                <a:latin typeface="Urbanist"/>
              </a:rPr>
              <a:t>Esse possono essere: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it-IT" sz="1400" b="1" i="0" dirty="0">
                <a:solidFill>
                  <a:srgbClr val="FF0000"/>
                </a:solidFill>
                <a:effectLst/>
                <a:latin typeface="Urbanist"/>
              </a:rPr>
              <a:t> mobili</a:t>
            </a:r>
            <a:r>
              <a:rPr lang="it-IT" sz="1400" b="0" i="0" dirty="0">
                <a:solidFill>
                  <a:srgbClr val="333333"/>
                </a:solidFill>
                <a:effectLst/>
                <a:latin typeface="Urbanist"/>
              </a:rPr>
              <a:t>, quando consentono movimenti ampi come per esempio il ginocchio, l’anca, la spalla, il gomito…;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it-IT" sz="1400" b="1" i="0" dirty="0">
                <a:solidFill>
                  <a:srgbClr val="FF0000"/>
                </a:solidFill>
                <a:effectLst/>
                <a:latin typeface="Urbanist"/>
              </a:rPr>
              <a:t> semimobili</a:t>
            </a:r>
            <a:r>
              <a:rPr lang="it-IT" sz="1400" b="0" i="0" dirty="0">
                <a:solidFill>
                  <a:srgbClr val="333333"/>
                </a:solidFill>
                <a:effectLst/>
                <a:latin typeface="Urbanist"/>
              </a:rPr>
              <a:t>, quando consentono movimenti limitati come i movimenti della colonna vertebrale;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it-IT" sz="1400" b="1" i="0" dirty="0">
                <a:solidFill>
                  <a:srgbClr val="FF0000"/>
                </a:solidFill>
                <a:effectLst/>
                <a:latin typeface="Urbanist"/>
              </a:rPr>
              <a:t> fisse</a:t>
            </a:r>
            <a:r>
              <a:rPr lang="it-IT" sz="1400" b="0" i="0" dirty="0">
                <a:solidFill>
                  <a:srgbClr val="333333"/>
                </a:solidFill>
                <a:effectLst/>
                <a:latin typeface="Urbanist"/>
              </a:rPr>
              <a:t>, se non permettono alcun movimento perché completamente saldate tra di loro come nel caso delle articolazioni craniche.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C328B677-11C6-6262-FB91-7C0A7D92E804}"/>
              </a:ext>
            </a:extLst>
          </p:cNvPr>
          <p:cNvSpPr txBox="1"/>
          <p:nvPr/>
        </p:nvSpPr>
        <p:spPr>
          <a:xfrm>
            <a:off x="277906" y="160475"/>
            <a:ext cx="218738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b="1" i="0" dirty="0">
                <a:solidFill>
                  <a:srgbClr val="333333"/>
                </a:solidFill>
                <a:effectLst/>
                <a:latin typeface="Urbanist"/>
              </a:rPr>
              <a:t> </a:t>
            </a:r>
            <a:r>
              <a:rPr lang="it-IT" sz="2400" b="0" i="0" dirty="0">
                <a:solidFill>
                  <a:srgbClr val="0070C0"/>
                </a:solidFill>
                <a:effectLst/>
                <a:latin typeface="Urbanist"/>
              </a:rPr>
              <a:t>Le articolazioni</a:t>
            </a:r>
            <a:endParaRPr lang="it-IT" sz="2400" dirty="0">
              <a:solidFill>
                <a:srgbClr val="0070C0"/>
              </a:solidFill>
            </a:endParaRPr>
          </a:p>
        </p:txBody>
      </p:sp>
      <p:pic>
        <p:nvPicPr>
          <p:cNvPr id="5122" name="Picture 2" descr="Fondamenti di biomeccanica - ScienceDirect">
            <a:extLst>
              <a:ext uri="{FF2B5EF4-FFF2-40B4-BE49-F238E27FC236}">
                <a16:creationId xmlns:a16="http://schemas.microsoft.com/office/drawing/2014/main" id="{EF6A156E-1BB0-A196-5850-04AF048F1A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12" b="4233"/>
          <a:stretch/>
        </p:blipFill>
        <p:spPr bwMode="auto">
          <a:xfrm>
            <a:off x="1371600" y="3348195"/>
            <a:ext cx="4995582" cy="3215577"/>
          </a:xfrm>
          <a:prstGeom prst="rect">
            <a:avLst/>
          </a:prstGeom>
          <a:noFill/>
          <a:ln w="28575">
            <a:solidFill>
              <a:srgbClr val="00263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B371D0E7-549D-299C-EE22-EB2A190C4E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1318" y="622140"/>
            <a:ext cx="3693458" cy="3519045"/>
          </a:xfrm>
          <a:prstGeom prst="rect">
            <a:avLst/>
          </a:prstGeom>
          <a:noFill/>
          <a:ln w="38100">
            <a:solidFill>
              <a:srgbClr val="00263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477860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477</TotalTime>
  <Words>1221</Words>
  <Application>Microsoft Office PowerPoint</Application>
  <PresentationFormat>Widescreen</PresentationFormat>
  <Paragraphs>84</Paragraphs>
  <Slides>8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8</vt:i4>
      </vt:variant>
    </vt:vector>
  </HeadingPairs>
  <TitlesOfParts>
    <vt:vector size="14" baseType="lpstr">
      <vt:lpstr>Arial</vt:lpstr>
      <vt:lpstr>Calibri</vt:lpstr>
      <vt:lpstr>Calibri Light</vt:lpstr>
      <vt:lpstr>Times New Roman</vt:lpstr>
      <vt:lpstr>Urbanist</vt:lpstr>
      <vt:lpstr>Tema di Office</vt:lpstr>
      <vt:lpstr>Presentazione standard di PowerPoint</vt:lpstr>
      <vt:lpstr>Presentazione standard di PowerPoint</vt:lpstr>
      <vt:lpstr>Presentazione standard di PowerPoint</vt:lpstr>
      <vt:lpstr>APPROFONDIMENTO: muscoli antagonisti e energia muscolare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GROTTOLA VINCENZO</dc:creator>
  <cp:lastModifiedBy>GROTTOLA VINCENZO</cp:lastModifiedBy>
  <cp:revision>2</cp:revision>
  <dcterms:created xsi:type="dcterms:W3CDTF">2025-01-07T15:17:08Z</dcterms:created>
  <dcterms:modified xsi:type="dcterms:W3CDTF">2025-02-08T12:58:23Z</dcterms:modified>
</cp:coreProperties>
</file>